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93"/>
  </p:notesMasterIdLst>
  <p:sldIdLst>
    <p:sldId id="256" r:id="rId2"/>
    <p:sldId id="257" r:id="rId3"/>
    <p:sldId id="344" r:id="rId4"/>
    <p:sldId id="258" r:id="rId5"/>
    <p:sldId id="259" r:id="rId6"/>
    <p:sldId id="260" r:id="rId7"/>
    <p:sldId id="261" r:id="rId8"/>
    <p:sldId id="262" r:id="rId9"/>
    <p:sldId id="263" r:id="rId10"/>
    <p:sldId id="264" r:id="rId11"/>
    <p:sldId id="345" r:id="rId12"/>
    <p:sldId id="265" r:id="rId13"/>
    <p:sldId id="266" r:id="rId14"/>
    <p:sldId id="34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Lst>
  <p:sldSz cx="9144000" cy="5143500" type="screen16x9"/>
  <p:notesSz cx="6858000" cy="9144000"/>
  <p:embeddedFontLst>
    <p:embeddedFont>
      <p:font typeface="Calibri" panose="020F0502020204030204" pitchFamily="34" charset="0"/>
      <p:regular r:id="rId94"/>
      <p:bold r:id="rId95"/>
      <p:italic r:id="rId96"/>
      <p:boldItalic r:id="rId97"/>
    </p:embeddedFont>
    <p:embeddedFont>
      <p:font typeface="Century Gothic" panose="020B0502020202020204" pitchFamily="3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B3BDC6-5C43-4D6B-A143-39737BD7E87D}">
  <a:tblStyle styleId="{3CB3BDC6-5C43-4D6B-A143-39737BD7E8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margolis.co.uk/information-managemen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uspsoig.gov/sites/default/files/rarc-wp-14-010-dr.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Optimizing routing algorithm</a:t>
            </a:r>
            <a:br>
              <a:rPr lang="en"/>
            </a:br>
            <a:r>
              <a:rPr lang="en"/>
              <a:t>The algorithm will be integrated with machine learning to improve these algorithms with time and experience. And routing data collection would be helpful to optimize the best delivery method.</a:t>
            </a:r>
            <a:br>
              <a:rPr lang="en"/>
            </a:br>
            <a:br>
              <a:rPr lang="en"/>
            </a:br>
            <a:r>
              <a:rPr lang="en"/>
              <a:t>Latest tracking technology</a:t>
            </a:r>
            <a:br>
              <a:rPr lang="en"/>
            </a:br>
            <a:r>
              <a:rPr lang="en"/>
              <a:t>The chip-based package would track the live information for each shipping goods. The built-in GPS module can record the current location and send to customers.</a:t>
            </a:r>
            <a:br>
              <a:rPr lang="en"/>
            </a:br>
            <a:br>
              <a:rPr lang="en"/>
            </a:br>
            <a:r>
              <a:rPr lang="en"/>
              <a:t>Drone delivery</a:t>
            </a:r>
            <a:br>
              <a:rPr lang="en"/>
            </a:br>
            <a:r>
              <a:rPr lang="en"/>
              <a:t>Drone delivery could reduce delivery time for best experience to obtain customer trust. All the three methods would take sales increase and more customer base.</a:t>
            </a:r>
            <a:br>
              <a:rPr lang="en"/>
            </a:br>
            <a:endParaRPr lang="e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From: http://www.data-strategy.com/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From: https://digitaltransformationpro.com/data-quality-simple-6-step-process/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https://www.i-scoop.eu/information-management/information-management-definition-enterprise-content-management/</a:t>
            </a:r>
          </a:p>
          <a:p>
            <a:pPr marL="0" lvl="0" indent="0">
              <a:spcBef>
                <a:spcPts val="0"/>
              </a:spcBef>
              <a:buNone/>
            </a:pPr>
            <a:r>
              <a:rPr lang="en" u="sng">
                <a:solidFill>
                  <a:schemeClr val="hlink"/>
                </a:solidFill>
                <a:hlinkClick r:id="rId3"/>
              </a:rPr>
              <a:t>https://www.margolis.co.uk/information-management/</a:t>
            </a:r>
          </a:p>
          <a:p>
            <a:pPr marL="0" lvl="0" indent="0">
              <a:spcBef>
                <a:spcPts val="0"/>
              </a:spcBef>
              <a:buNone/>
            </a:pPr>
            <a:endParaRPr/>
          </a:p>
          <a:p>
            <a:pPr marL="0" lvl="0" indent="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u="sng">
                <a:solidFill>
                  <a:schemeClr val="hlink"/>
                </a:solidFill>
                <a:hlinkClick r:id="rId3"/>
              </a:rPr>
              <a:t>https://www.uspsoig.gov/sites/default/files/rarc-wp-14-010-dr.pdf</a:t>
            </a:r>
          </a:p>
          <a:p>
            <a:pPr marL="0" lvl="0" indent="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https://www.consumeraffairs.com/delivery/us_postal_service.htm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9" name="Shape 3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http://about.usps.com/handbooks/as805/as805c14_002.htm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https://about.usps.com/doing-business/it-policies-standards/agile-ts-governance-compliance-process.htm</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 name="Shape 3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3" name="Shape 4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0" name="Shape 4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Shape 5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5" name="Shape 5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3" name="Shape 5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txBox="1">
            <a:spLocks noGrp="1"/>
          </p:cNvSpPr>
          <p:nvPr>
            <p:ph type="body" idx="1"/>
          </p:nvPr>
        </p:nvSpPr>
        <p:spPr>
          <a:xfrm>
            <a:off x="685802" y="4400558"/>
            <a:ext cx="5486416" cy="3600457"/>
          </a:xfrm>
          <a:prstGeom prst="rect">
            <a:avLst/>
          </a:prstGeom>
          <a:noFill/>
          <a:ln>
            <a:noFill/>
          </a:ln>
        </p:spPr>
        <p:txBody>
          <a:bodyPr wrap="square" lIns="86075" tIns="86075" rIns="86075" bIns="86075" anchor="ctr" anchorCtr="0">
            <a:noAutofit/>
          </a:bodyPr>
          <a:lstStyle/>
          <a:p>
            <a:pPr marL="0" lvl="0" indent="0">
              <a:spcBef>
                <a:spcPts val="0"/>
              </a:spcBef>
              <a:buNone/>
            </a:pPr>
            <a:endParaRPr/>
          </a:p>
        </p:txBody>
      </p:sp>
      <p:sp>
        <p:nvSpPr>
          <p:cNvPr id="600" name="Shape 6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85802" y="4400558"/>
            <a:ext cx="5486416" cy="3600457"/>
          </a:xfrm>
          <a:prstGeom prst="rect">
            <a:avLst/>
          </a:prstGeom>
          <a:noFill/>
          <a:ln>
            <a:noFill/>
          </a:ln>
        </p:spPr>
        <p:txBody>
          <a:bodyPr wrap="square" lIns="86075" tIns="86075" rIns="86075" bIns="86075" anchor="ctr" anchorCtr="0">
            <a:noAutofit/>
          </a:bodyPr>
          <a:lstStyle/>
          <a:p>
            <a:pPr marL="0" lvl="0" indent="0">
              <a:spcBef>
                <a:spcPts val="0"/>
              </a:spcBef>
              <a:buNone/>
            </a:pPr>
            <a:endParaRPr/>
          </a:p>
        </p:txBody>
      </p:sp>
      <p:sp>
        <p:nvSpPr>
          <p:cNvPr id="615" name="Shape 6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txBox="1">
            <a:spLocks noGrp="1"/>
          </p:cNvSpPr>
          <p:nvPr>
            <p:ph type="body" idx="1"/>
          </p:nvPr>
        </p:nvSpPr>
        <p:spPr>
          <a:xfrm>
            <a:off x="685802" y="4400558"/>
            <a:ext cx="5486416" cy="3600457"/>
          </a:xfrm>
          <a:prstGeom prst="rect">
            <a:avLst/>
          </a:prstGeom>
          <a:noFill/>
          <a:ln>
            <a:noFill/>
          </a:ln>
        </p:spPr>
        <p:txBody>
          <a:bodyPr wrap="square" lIns="86075" tIns="86075" rIns="86075" bIns="86075" anchor="ctr" anchorCtr="0">
            <a:noAutofit/>
          </a:bodyPr>
          <a:lstStyle/>
          <a:p>
            <a:pPr marL="0" lvl="0" indent="0">
              <a:spcBef>
                <a:spcPts val="0"/>
              </a:spcBef>
              <a:buNone/>
            </a:pPr>
            <a:endParaRPr/>
          </a:p>
        </p:txBody>
      </p:sp>
      <p:sp>
        <p:nvSpPr>
          <p:cNvPr id="647" name="Shape 6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Shape 662"/>
          <p:cNvSpPr txBox="1">
            <a:spLocks noGrp="1"/>
          </p:cNvSpPr>
          <p:nvPr>
            <p:ph type="body" idx="1"/>
          </p:nvPr>
        </p:nvSpPr>
        <p:spPr>
          <a:xfrm>
            <a:off x="685802" y="4400558"/>
            <a:ext cx="5486416" cy="3600457"/>
          </a:xfrm>
          <a:prstGeom prst="rect">
            <a:avLst/>
          </a:prstGeom>
          <a:noFill/>
          <a:ln>
            <a:noFill/>
          </a:ln>
        </p:spPr>
        <p:txBody>
          <a:bodyPr wrap="square" lIns="86075" tIns="86075" rIns="86075" bIns="86075" anchor="ctr" anchorCtr="0">
            <a:noAutofit/>
          </a:bodyPr>
          <a:lstStyle/>
          <a:p>
            <a:pPr marL="0" lvl="0" indent="0">
              <a:spcBef>
                <a:spcPts val="0"/>
              </a:spcBef>
              <a:buNone/>
            </a:pPr>
            <a:endParaRPr/>
          </a:p>
        </p:txBody>
      </p:sp>
      <p:sp>
        <p:nvSpPr>
          <p:cNvPr id="663" name="Shape 6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txBox="1">
            <a:spLocks noGrp="1"/>
          </p:cNvSpPr>
          <p:nvPr>
            <p:ph type="body" idx="1"/>
          </p:nvPr>
        </p:nvSpPr>
        <p:spPr>
          <a:xfrm>
            <a:off x="685802" y="4400558"/>
            <a:ext cx="5486416" cy="3600457"/>
          </a:xfrm>
          <a:prstGeom prst="rect">
            <a:avLst/>
          </a:prstGeom>
          <a:noFill/>
          <a:ln>
            <a:noFill/>
          </a:ln>
        </p:spPr>
        <p:txBody>
          <a:bodyPr wrap="square" lIns="86075" tIns="86075" rIns="86075" bIns="86075" anchor="ctr" anchorCtr="0">
            <a:noAutofit/>
          </a:bodyPr>
          <a:lstStyle/>
          <a:p>
            <a:pPr marL="0" lvl="0" indent="0">
              <a:spcBef>
                <a:spcPts val="0"/>
              </a:spcBef>
              <a:buNone/>
            </a:pPr>
            <a:endParaRPr/>
          </a:p>
        </p:txBody>
      </p:sp>
      <p:sp>
        <p:nvSpPr>
          <p:cNvPr id="672" name="Shape 67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2" y="4400558"/>
            <a:ext cx="5486416" cy="3600457"/>
          </a:xfrm>
          <a:prstGeom prst="rect">
            <a:avLst/>
          </a:prstGeom>
          <a:noFill/>
          <a:ln>
            <a:noFill/>
          </a:ln>
        </p:spPr>
        <p:txBody>
          <a:bodyPr wrap="square" lIns="86075" tIns="86075" rIns="86075" bIns="86075" anchor="ctr" anchorCtr="0">
            <a:noAutofit/>
          </a:bodyPr>
          <a:lstStyle/>
          <a:p>
            <a:pPr marL="0" lvl="0" indent="0">
              <a:spcBef>
                <a:spcPts val="0"/>
              </a:spcBef>
              <a:buNone/>
            </a:pPr>
            <a:endParaRPr/>
          </a:p>
        </p:txBody>
      </p:sp>
      <p:sp>
        <p:nvSpPr>
          <p:cNvPr id="688" name="Shape 6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5802" y="4400558"/>
            <a:ext cx="5486416" cy="3600457"/>
          </a:xfrm>
          <a:prstGeom prst="rect">
            <a:avLst/>
          </a:prstGeom>
          <a:noFill/>
          <a:ln>
            <a:noFill/>
          </a:ln>
        </p:spPr>
        <p:txBody>
          <a:bodyPr wrap="square" lIns="86075" tIns="86075" rIns="86075" bIns="86075" anchor="ctr" anchorCtr="0">
            <a:noAutofit/>
          </a:bodyPr>
          <a:lstStyle/>
          <a:p>
            <a:pPr marL="0" lvl="0" indent="0">
              <a:spcBef>
                <a:spcPts val="0"/>
              </a:spcBef>
              <a:buNone/>
            </a:pPr>
            <a:endParaRPr/>
          </a:p>
        </p:txBody>
      </p:sp>
      <p:sp>
        <p:nvSpPr>
          <p:cNvPr id="703" name="Shape 7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txBox="1">
            <a:spLocks noGrp="1"/>
          </p:cNvSpPr>
          <p:nvPr>
            <p:ph type="body" idx="1"/>
          </p:nvPr>
        </p:nvSpPr>
        <p:spPr>
          <a:xfrm>
            <a:off x="685802" y="4400558"/>
            <a:ext cx="5486416" cy="3600457"/>
          </a:xfrm>
          <a:prstGeom prst="rect">
            <a:avLst/>
          </a:prstGeom>
          <a:noFill/>
          <a:ln>
            <a:noFill/>
          </a:ln>
        </p:spPr>
        <p:txBody>
          <a:bodyPr wrap="square" lIns="86075" tIns="86075" rIns="86075" bIns="86075" anchor="ctr" anchorCtr="0">
            <a:noAutofit/>
          </a:bodyPr>
          <a:lstStyle/>
          <a:p>
            <a:pPr marL="0" lvl="0" indent="0">
              <a:spcBef>
                <a:spcPts val="0"/>
              </a:spcBef>
              <a:buNone/>
            </a:pPr>
            <a:endParaRPr/>
          </a:p>
        </p:txBody>
      </p:sp>
      <p:sp>
        <p:nvSpPr>
          <p:cNvPr id="727" name="Shape 7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1" name="Shape 7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7" name="Shape 7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Shape 7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7" name="Shape 7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1" name="Shape 7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5" name="Shape 7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2" name="Shape 8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0" name="Shape 8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7" name="Shape 8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Where is this? -Jianjie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4" name="Shape 8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1" name="Shape 8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Shape 8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8" name="Shape 8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844" name="Shape 8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ubhead w/ Bullets">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708568" y="4897386"/>
            <a:ext cx="370200" cy="1644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fld id="{00000000-1234-1234-1234-123412341234}" type="slidenum">
              <a:rPr lang="en" sz="1200" b="0" i="0" u="none" strike="noStrike" cap="none">
                <a:solidFill>
                  <a:schemeClr val="dk1"/>
                </a:solidFill>
                <a:latin typeface="Calibri"/>
                <a:ea typeface="Calibri"/>
                <a:cs typeface="Calibri"/>
                <a:sym typeface="Calibri"/>
              </a:rPr>
              <a:t>‹#›</a:t>
            </a:fld>
            <a:endParaRPr lang="en" sz="1200" b="0" i="0" u="none" strike="noStrike" cap="none">
              <a:solidFill>
                <a:schemeClr val="dk1"/>
              </a:solidFill>
              <a:latin typeface="Calibri"/>
              <a:ea typeface="Calibri"/>
              <a:cs typeface="Calibri"/>
              <a:sym typeface="Calibri"/>
            </a:endParaRPr>
          </a:p>
        </p:txBody>
      </p:sp>
      <p:sp>
        <p:nvSpPr>
          <p:cNvPr id="11" name="Shape 11"/>
          <p:cNvSpPr txBox="1">
            <a:spLocks noGrp="1"/>
          </p:cNvSpPr>
          <p:nvPr>
            <p:ph type="title"/>
          </p:nvPr>
        </p:nvSpPr>
        <p:spPr>
          <a:xfrm>
            <a:off x="227012" y="205978"/>
            <a:ext cx="7923600" cy="8574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12" name="Shape 12"/>
          <p:cNvSpPr txBox="1">
            <a:spLocks noGrp="1"/>
          </p:cNvSpPr>
          <p:nvPr>
            <p:ph type="body" idx="1"/>
          </p:nvPr>
        </p:nvSpPr>
        <p:spPr>
          <a:xfrm>
            <a:off x="227012" y="1189365"/>
            <a:ext cx="8691600" cy="603600"/>
          </a:xfrm>
          <a:prstGeom prst="rect">
            <a:avLst/>
          </a:prstGeom>
          <a:noFill/>
          <a:ln>
            <a:noFill/>
          </a:ln>
        </p:spPr>
        <p:txBody>
          <a:bodyPr wrap="square" lIns="91425" tIns="91425" rIns="91425" bIns="91425" anchor="ctr" anchorCtr="0"/>
          <a:lstStyle>
            <a:lvl1pPr marL="0" marR="0" lvl="0" indent="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Century Gothic"/>
                <a:ea typeface="Century Gothic"/>
                <a:cs typeface="Century Gothic"/>
                <a:sym typeface="Century Gothic"/>
              </a:defRPr>
            </a:lvl1pPr>
            <a:lvl2pPr marL="742950" marR="0" lvl="1" indent="-635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body" idx="2"/>
          </p:nvPr>
        </p:nvSpPr>
        <p:spPr>
          <a:xfrm>
            <a:off x="227012" y="1919150"/>
            <a:ext cx="8691600" cy="2651400"/>
          </a:xfrm>
          <a:prstGeom prst="rect">
            <a:avLst/>
          </a:prstGeom>
          <a:noFill/>
          <a:ln>
            <a:noFill/>
          </a:ln>
        </p:spPr>
        <p:txBody>
          <a:bodyPr wrap="square" lIns="91425" tIns="91425" rIns="91425" bIns="91425" anchor="t" anchorCtr="0"/>
          <a:lstStyle>
            <a:lvl1pPr marL="285750" marR="0" lvl="0" indent="-57150" algn="l" rtl="0">
              <a:lnSpc>
                <a:spcPct val="100000"/>
              </a:lnSpc>
              <a:spcBef>
                <a:spcPts val="0"/>
              </a:spcBef>
              <a:spcAft>
                <a:spcPts val="120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742950" marR="0" lvl="1" indent="-82550" algn="l" rtl="0">
              <a:lnSpc>
                <a:spcPct val="100000"/>
              </a:lnSpc>
              <a:spcBef>
                <a:spcPts val="0"/>
              </a:spcBef>
              <a:spcAft>
                <a:spcPts val="120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143000" marR="0" lvl="2" indent="-50800" algn="l" rtl="0">
              <a:lnSpc>
                <a:spcPct val="100000"/>
              </a:lnSpc>
              <a:spcBef>
                <a:spcPts val="0"/>
              </a:spcBef>
              <a:spcAft>
                <a:spcPts val="120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657350" marR="0" lvl="3" indent="-133350" algn="l" rtl="0">
              <a:lnSpc>
                <a:spcPct val="100000"/>
              </a:lnSpc>
              <a:spcBef>
                <a:spcPts val="0"/>
              </a:spcBef>
              <a:spcAft>
                <a:spcPts val="120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057400" marR="0" lvl="4" indent="-101600" algn="l" rtl="0">
              <a:lnSpc>
                <a:spcPct val="100000"/>
              </a:lnSpc>
              <a:spcBef>
                <a:spcPts val="0"/>
              </a:spcBef>
              <a:spcAft>
                <a:spcPts val="120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losing Slide">
    <p:spTree>
      <p:nvGrpSpPr>
        <p:cNvPr id="1" name="Shape 59"/>
        <p:cNvGrpSpPr/>
        <p:nvPr/>
      </p:nvGrpSpPr>
      <p:grpSpPr>
        <a:xfrm>
          <a:off x="0" y="0"/>
          <a:ext cx="0" cy="0"/>
          <a:chOff x="0" y="0"/>
          <a:chExt cx="0" cy="0"/>
        </a:xfrm>
      </p:grpSpPr>
      <p:grpSp>
        <p:nvGrpSpPr>
          <p:cNvPr id="60" name="Shape 60"/>
          <p:cNvGrpSpPr/>
          <p:nvPr/>
        </p:nvGrpSpPr>
        <p:grpSpPr>
          <a:xfrm>
            <a:off x="0" y="3933833"/>
            <a:ext cx="9144048" cy="1209724"/>
            <a:chOff x="-1276426" y="5245111"/>
            <a:chExt cx="9144048" cy="1612965"/>
          </a:xfrm>
        </p:grpSpPr>
        <p:cxnSp>
          <p:nvCxnSpPr>
            <p:cNvPr id="61" name="Shape 61"/>
            <p:cNvCxnSpPr/>
            <p:nvPr/>
          </p:nvCxnSpPr>
          <p:spPr>
            <a:xfrm>
              <a:off x="4822622" y="5245111"/>
              <a:ext cx="3045000" cy="0"/>
            </a:xfrm>
            <a:prstGeom prst="straightConnector1">
              <a:avLst/>
            </a:prstGeom>
            <a:noFill/>
            <a:ln w="50800" cap="flat" cmpd="sng">
              <a:solidFill>
                <a:srgbClr val="DF7023"/>
              </a:solidFill>
              <a:prstDash val="solid"/>
              <a:round/>
              <a:headEnd type="none" w="med" len="med"/>
              <a:tailEnd type="none" w="med" len="med"/>
            </a:ln>
          </p:spPr>
        </p:cxnSp>
        <p:cxnSp>
          <p:nvCxnSpPr>
            <p:cNvPr id="62" name="Shape 62"/>
            <p:cNvCxnSpPr/>
            <p:nvPr/>
          </p:nvCxnSpPr>
          <p:spPr>
            <a:xfrm>
              <a:off x="-1276426" y="5245668"/>
              <a:ext cx="6099000" cy="0"/>
            </a:xfrm>
            <a:prstGeom prst="straightConnector1">
              <a:avLst/>
            </a:prstGeom>
            <a:noFill/>
            <a:ln w="50800" cap="flat" cmpd="sng">
              <a:solidFill>
                <a:srgbClr val="0F787D"/>
              </a:solidFill>
              <a:prstDash val="solid"/>
              <a:round/>
              <a:headEnd type="none" w="med" len="med"/>
              <a:tailEnd type="none" w="med" len="med"/>
            </a:ln>
          </p:spPr>
        </p:cxnSp>
        <p:sp>
          <p:nvSpPr>
            <p:cNvPr id="63" name="Shape 63"/>
            <p:cNvSpPr/>
            <p:nvPr/>
          </p:nvSpPr>
          <p:spPr>
            <a:xfrm>
              <a:off x="-1276426" y="5272276"/>
              <a:ext cx="9144000" cy="1585800"/>
            </a:xfrm>
            <a:prstGeom prst="rect">
              <a:avLst/>
            </a:prstGeom>
            <a:solidFill>
              <a:srgbClr val="F2F2F2"/>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
        <p:nvSpPr>
          <p:cNvPr id="64" name="Shape 64"/>
          <p:cNvSpPr txBox="1">
            <a:spLocks noGrp="1"/>
          </p:cNvSpPr>
          <p:nvPr>
            <p:ph type="subTitle" idx="1"/>
          </p:nvPr>
        </p:nvSpPr>
        <p:spPr>
          <a:xfrm>
            <a:off x="1371600" y="3930704"/>
            <a:ext cx="6400800" cy="973800"/>
          </a:xfrm>
          <a:prstGeom prst="rect">
            <a:avLst/>
          </a:prstGeom>
          <a:noFill/>
          <a:ln>
            <a:noFill/>
          </a:ln>
        </p:spPr>
        <p:txBody>
          <a:bodyPr wrap="square" lIns="91425" tIns="91425" rIns="91425" bIns="91425" anchor="ctr" anchorCtr="0"/>
          <a:lstStyle>
            <a:lvl1pPr marL="0" marR="0" lvl="0" indent="0" algn="ctr" rtl="0">
              <a:lnSpc>
                <a:spcPct val="120000"/>
              </a:lnSpc>
              <a:spcBef>
                <a:spcPts val="0"/>
              </a:spcBef>
              <a:buClr>
                <a:srgbClr val="3F3F3F"/>
              </a:buClr>
              <a:buSzPts val="1800"/>
              <a:buFont typeface="Arial"/>
              <a:buNone/>
              <a:defRPr sz="1800" b="0" i="0" u="none" strike="noStrike" cap="none">
                <a:solidFill>
                  <a:srgbClr val="3F3F3F"/>
                </a:solidFill>
                <a:latin typeface="Arial"/>
                <a:ea typeface="Arial"/>
                <a:cs typeface="Arial"/>
                <a:sym typeface="Arial"/>
              </a:defRPr>
            </a:lvl1pPr>
            <a:lvl2pPr marL="457200" marR="0" lvl="1" indent="0" algn="ctr" rtl="0">
              <a:spcBef>
                <a:spcPts val="560"/>
              </a:spcBef>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65" name="Shape 65" descr="Stevens-Secondary-PMSColor-R.png"/>
          <p:cNvPicPr preferRelativeResize="0"/>
          <p:nvPr/>
        </p:nvPicPr>
        <p:blipFill rotWithShape="1">
          <a:blip r:embed="rId2">
            <a:alphaModFix/>
          </a:blip>
          <a:srcRect/>
          <a:stretch/>
        </p:blipFill>
        <p:spPr>
          <a:xfrm>
            <a:off x="2805428" y="508803"/>
            <a:ext cx="2650116" cy="2266914"/>
          </a:xfrm>
          <a:prstGeom prst="rect">
            <a:avLst/>
          </a:prstGeom>
          <a:noFill/>
          <a:ln>
            <a:noFill/>
          </a:ln>
        </p:spPr>
      </p:pic>
      <p:pic>
        <p:nvPicPr>
          <p:cNvPr id="66" name="Shape 66"/>
          <p:cNvPicPr preferRelativeResize="0"/>
          <p:nvPr/>
        </p:nvPicPr>
        <p:blipFill rotWithShape="1">
          <a:blip r:embed="rId3">
            <a:alphaModFix/>
          </a:blip>
          <a:srcRect/>
          <a:stretch/>
        </p:blipFill>
        <p:spPr>
          <a:xfrm>
            <a:off x="3352800" y="3197996"/>
            <a:ext cx="1805178" cy="2759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head w/ No Bullets">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227012" y="205978"/>
            <a:ext cx="7923600" cy="8574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rtl="0">
              <a:spcBef>
                <a:spcPts val="0"/>
              </a:spcBef>
              <a:buSzPts val="1400"/>
              <a:buFont typeface="Arial"/>
              <a:buNone/>
              <a:defRPr sz="1800"/>
            </a:lvl2pPr>
            <a:lvl3pPr lvl="2" indent="0" rtl="0">
              <a:spcBef>
                <a:spcPts val="0"/>
              </a:spcBef>
              <a:buSzPts val="1400"/>
              <a:buFont typeface="Arial"/>
              <a:buNone/>
              <a:defRPr sz="1800"/>
            </a:lvl3pPr>
            <a:lvl4pPr lvl="3" indent="0" rtl="0">
              <a:spcBef>
                <a:spcPts val="0"/>
              </a:spcBef>
              <a:buSzPts val="1400"/>
              <a:buFont typeface="Arial"/>
              <a:buNone/>
              <a:defRPr sz="1800"/>
            </a:lvl4pPr>
            <a:lvl5pPr lvl="4" indent="0" rtl="0">
              <a:spcBef>
                <a:spcPts val="0"/>
              </a:spcBef>
              <a:buSzPts val="1400"/>
              <a:buFont typeface="Arial"/>
              <a:buNone/>
              <a:defRPr sz="1800"/>
            </a:lvl5pPr>
            <a:lvl6pPr lvl="5" indent="0" rtl="0">
              <a:spcBef>
                <a:spcPts val="0"/>
              </a:spcBef>
              <a:buSzPts val="1400"/>
              <a:buFont typeface="Arial"/>
              <a:buNone/>
              <a:defRPr sz="1800"/>
            </a:lvl6pPr>
            <a:lvl7pPr lvl="6" indent="0" rtl="0">
              <a:spcBef>
                <a:spcPts val="0"/>
              </a:spcBef>
              <a:buSzPts val="1400"/>
              <a:buFont typeface="Arial"/>
              <a:buNone/>
              <a:defRPr sz="1800"/>
            </a:lvl7pPr>
            <a:lvl8pPr lvl="7" indent="0" rtl="0">
              <a:spcBef>
                <a:spcPts val="0"/>
              </a:spcBef>
              <a:buSzPts val="1400"/>
              <a:buFont typeface="Arial"/>
              <a:buNone/>
              <a:defRPr sz="1800"/>
            </a:lvl8pPr>
            <a:lvl9pPr lvl="8" indent="0" rtl="0">
              <a:spcBef>
                <a:spcPts val="0"/>
              </a:spcBef>
              <a:buSzPts val="1400"/>
              <a:buFont typeface="Arial"/>
              <a:buNone/>
              <a:defRPr sz="1800"/>
            </a:lvl9pPr>
          </a:lstStyle>
          <a:p>
            <a:endParaRPr/>
          </a:p>
        </p:txBody>
      </p:sp>
      <p:sp>
        <p:nvSpPr>
          <p:cNvPr id="16" name="Shape 16"/>
          <p:cNvSpPr txBox="1">
            <a:spLocks noGrp="1"/>
          </p:cNvSpPr>
          <p:nvPr>
            <p:ph type="body" idx="1"/>
          </p:nvPr>
        </p:nvSpPr>
        <p:spPr>
          <a:xfrm>
            <a:off x="227012" y="1189365"/>
            <a:ext cx="8691600" cy="603600"/>
          </a:xfrm>
          <a:prstGeom prst="rect">
            <a:avLst/>
          </a:prstGeom>
          <a:noFill/>
          <a:ln>
            <a:noFill/>
          </a:ln>
        </p:spPr>
        <p:txBody>
          <a:bodyPr wrap="square" lIns="91425" tIns="91425" rIns="91425" bIns="91425" anchor="ctr" anchorCtr="0"/>
          <a:lstStyle>
            <a:lvl1pPr marL="0" marR="0" lvl="0" indent="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Century Gothic"/>
                <a:ea typeface="Century Gothic"/>
                <a:cs typeface="Century Gothic"/>
                <a:sym typeface="Century Gothic"/>
              </a:defRPr>
            </a:lvl1pPr>
            <a:lvl2pPr marL="742950" marR="0" lvl="1" indent="-6350" algn="l" rtl="0">
              <a:lnSpc>
                <a:spcPct val="100000"/>
              </a:lnSpc>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sldNum" idx="12"/>
          </p:nvPr>
        </p:nvSpPr>
        <p:spPr>
          <a:xfrm>
            <a:off x="8708568" y="4897386"/>
            <a:ext cx="370200" cy="1644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fld id="{00000000-1234-1234-1234-123412341234}" type="slidenum">
              <a:rPr lang="en" sz="1200" b="0" i="0" u="none" strike="noStrike" cap="none">
                <a:solidFill>
                  <a:schemeClr val="dk1"/>
                </a:solidFill>
                <a:latin typeface="Calibri"/>
                <a:ea typeface="Calibri"/>
                <a:cs typeface="Calibri"/>
                <a:sym typeface="Calibri"/>
              </a:rPr>
              <a:t>‹#›</a:t>
            </a:fld>
            <a:endParaRPr lang="en" sz="1200" b="0" i="0" u="none" strike="noStrike" cap="none">
              <a:solidFill>
                <a:schemeClr val="dk1"/>
              </a:solidFill>
              <a:latin typeface="Calibri"/>
              <a:ea typeface="Calibri"/>
              <a:cs typeface="Calibri"/>
              <a:sym typeface="Calibri"/>
            </a:endParaRPr>
          </a:p>
        </p:txBody>
      </p:sp>
      <p:sp>
        <p:nvSpPr>
          <p:cNvPr id="18" name="Shape 18"/>
          <p:cNvSpPr txBox="1">
            <a:spLocks noGrp="1"/>
          </p:cNvSpPr>
          <p:nvPr>
            <p:ph type="body" idx="2"/>
          </p:nvPr>
        </p:nvSpPr>
        <p:spPr>
          <a:xfrm>
            <a:off x="227012" y="1930211"/>
            <a:ext cx="8691600" cy="26574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120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742950" marR="0" lvl="1" indent="-82550" algn="l" rtl="0">
              <a:lnSpc>
                <a:spcPct val="100000"/>
              </a:lnSpc>
              <a:spcBef>
                <a:spcPts val="0"/>
              </a:spcBef>
              <a:spcAft>
                <a:spcPts val="120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143000" marR="0" lvl="2" indent="-50800" algn="l" rtl="0">
              <a:lnSpc>
                <a:spcPct val="100000"/>
              </a:lnSpc>
              <a:spcBef>
                <a:spcPts val="0"/>
              </a:spcBef>
              <a:spcAft>
                <a:spcPts val="120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600200" marR="0" lvl="3" indent="-76200" algn="l" rtl="0">
              <a:lnSpc>
                <a:spcPct val="100000"/>
              </a:lnSpc>
              <a:spcBef>
                <a:spcPts val="0"/>
              </a:spcBef>
              <a:spcAft>
                <a:spcPts val="120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057400" marR="0" lvl="4" indent="-101456" algn="l" rtl="0">
              <a:lnSpc>
                <a:spcPct val="100000"/>
              </a:lnSpc>
              <a:spcBef>
                <a:spcPts val="0"/>
              </a:spcBef>
              <a:spcAft>
                <a:spcPts val="1200"/>
              </a:spcAft>
              <a:buClr>
                <a:schemeClr val="dk1"/>
              </a:buClr>
              <a:buSzPts val="1002"/>
              <a:buFont typeface="Arial"/>
              <a:buChar char="•"/>
              <a:defRPr sz="1050" b="0" i="0" u="none" strike="noStrike" cap="none">
                <a:solidFill>
                  <a:schemeClr val="dk1"/>
                </a:solidFill>
                <a:latin typeface="Century Gothic"/>
                <a:ea typeface="Century Gothic"/>
                <a:cs typeface="Century Gothic"/>
                <a:sym typeface="Century Gothic"/>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
        <p:cNvGrpSpPr/>
        <p:nvPr/>
      </p:nvGrpSpPr>
      <p:grpSpPr>
        <a:xfrm>
          <a:off x="0" y="0"/>
          <a:ext cx="0" cy="0"/>
          <a:chOff x="0" y="0"/>
          <a:chExt cx="0" cy="0"/>
        </a:xfrm>
      </p:grpSpPr>
      <p:sp>
        <p:nvSpPr>
          <p:cNvPr id="20" name="Shape 20"/>
          <p:cNvSpPr txBox="1">
            <a:spLocks noGrp="1"/>
          </p:cNvSpPr>
          <p:nvPr>
            <p:ph type="ctrTitle"/>
          </p:nvPr>
        </p:nvSpPr>
        <p:spPr>
          <a:xfrm>
            <a:off x="311708" y="744575"/>
            <a:ext cx="8520600" cy="2052600"/>
          </a:xfrm>
          <a:prstGeom prst="rect">
            <a:avLst/>
          </a:prstGeom>
          <a:noFill/>
          <a:ln>
            <a:noFill/>
          </a:ln>
        </p:spPr>
        <p:txBody>
          <a:bodyPr wrap="square" lIns="91425" tIns="91425" rIns="91425" bIns="91425" anchor="b" anchorCtr="0"/>
          <a:lstStyle>
            <a:lvl1pPr lvl="0" algn="ctr" rtl="0">
              <a:spcBef>
                <a:spcPts val="0"/>
              </a:spcBef>
              <a:buSzPts val="5200"/>
              <a:buChar char="●"/>
              <a:defRPr sz="5200"/>
            </a:lvl1pPr>
            <a:lvl2pPr lvl="1" algn="ctr" rtl="0">
              <a:spcBef>
                <a:spcPts val="0"/>
              </a:spcBef>
              <a:buSzPts val="5200"/>
              <a:buChar char="○"/>
              <a:defRPr sz="5200"/>
            </a:lvl2pPr>
            <a:lvl3pPr lvl="2" algn="ctr" rtl="0">
              <a:spcBef>
                <a:spcPts val="0"/>
              </a:spcBef>
              <a:buSzPts val="5200"/>
              <a:buChar char="■"/>
              <a:defRPr sz="5200"/>
            </a:lvl3pPr>
            <a:lvl4pPr lvl="3" algn="ctr" rtl="0">
              <a:spcBef>
                <a:spcPts val="0"/>
              </a:spcBef>
              <a:buSzPts val="5200"/>
              <a:buChar char="●"/>
              <a:defRPr sz="5200"/>
            </a:lvl4pPr>
            <a:lvl5pPr lvl="4" algn="ctr" rtl="0">
              <a:spcBef>
                <a:spcPts val="0"/>
              </a:spcBef>
              <a:buSzPts val="5200"/>
              <a:buChar char="○"/>
              <a:defRPr sz="5200"/>
            </a:lvl5pPr>
            <a:lvl6pPr lvl="5" algn="ctr" rtl="0">
              <a:spcBef>
                <a:spcPts val="0"/>
              </a:spcBef>
              <a:buSzPts val="5200"/>
              <a:buChar char="■"/>
              <a:defRPr sz="5200"/>
            </a:lvl6pPr>
            <a:lvl7pPr lvl="6" algn="ctr" rtl="0">
              <a:spcBef>
                <a:spcPts val="0"/>
              </a:spcBef>
              <a:buSzPts val="5200"/>
              <a:buChar char="●"/>
              <a:defRPr sz="5200"/>
            </a:lvl7pPr>
            <a:lvl8pPr lvl="7" algn="ctr" rtl="0">
              <a:spcBef>
                <a:spcPts val="0"/>
              </a:spcBef>
              <a:buSzPts val="5200"/>
              <a:buChar char="○"/>
              <a:defRPr sz="5200"/>
            </a:lvl8pPr>
            <a:lvl9pPr lvl="8" algn="ctr" rtl="0">
              <a:spcBef>
                <a:spcPts val="0"/>
              </a:spcBef>
              <a:buSzPts val="5200"/>
              <a:buChar char="■"/>
              <a:defRPr sz="5200"/>
            </a:lvl9pPr>
          </a:lstStyle>
          <a:p>
            <a:endParaRPr/>
          </a:p>
        </p:txBody>
      </p:sp>
      <p:sp>
        <p:nvSpPr>
          <p:cNvPr id="21" name="Shape 21"/>
          <p:cNvSpPr txBox="1">
            <a:spLocks noGrp="1"/>
          </p:cNvSpPr>
          <p:nvPr>
            <p:ph type="subTitle" idx="1"/>
          </p:nvPr>
        </p:nvSpPr>
        <p:spPr>
          <a:xfrm>
            <a:off x="311700" y="2834125"/>
            <a:ext cx="8520600" cy="792600"/>
          </a:xfrm>
          <a:prstGeom prst="rect">
            <a:avLst/>
          </a:prstGeom>
          <a:noFill/>
          <a:ln>
            <a:noFill/>
          </a:ln>
        </p:spPr>
        <p:txBody>
          <a:bodyPr wrap="square" lIns="91425" tIns="91425" rIns="91425" bIns="91425" anchor="ctr"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 name="Shape 22"/>
          <p:cNvSpPr txBox="1">
            <a:spLocks noGrp="1"/>
          </p:cNvSpPr>
          <p:nvPr>
            <p:ph type="sldNum" idx="12"/>
          </p:nvPr>
        </p:nvSpPr>
        <p:spPr>
          <a:xfrm>
            <a:off x="8472458" y="4663217"/>
            <a:ext cx="548700" cy="393600"/>
          </a:xfrm>
          <a:prstGeom prst="rect">
            <a:avLst/>
          </a:prstGeom>
        </p:spPr>
        <p:txBody>
          <a:bodyPr wrap="square" lIns="91425" tIns="45700" rIns="91425" bIns="45700" anchor="t"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2150850"/>
            <a:ext cx="8520600" cy="841800"/>
          </a:xfrm>
          <a:prstGeom prst="rect">
            <a:avLst/>
          </a:prstGeom>
          <a:noFill/>
          <a:ln>
            <a:noFill/>
          </a:ln>
        </p:spPr>
        <p:txBody>
          <a:bodyPr wrap="square" lIns="91425" tIns="91425" rIns="91425" bIns="91425" anchor="ctr" anchorCtr="0"/>
          <a:lstStyle>
            <a:lvl1pPr lvl="0" algn="ctr" rtl="0">
              <a:spcBef>
                <a:spcPts val="0"/>
              </a:spcBef>
              <a:buSzPts val="3600"/>
              <a:buChar char="●"/>
              <a:defRPr sz="3600"/>
            </a:lvl1pPr>
            <a:lvl2pPr lvl="1" algn="ctr" rtl="0">
              <a:spcBef>
                <a:spcPts val="0"/>
              </a:spcBef>
              <a:buSzPts val="3600"/>
              <a:buChar char="○"/>
              <a:defRPr sz="3600"/>
            </a:lvl2pPr>
            <a:lvl3pPr lvl="2" algn="ctr" rtl="0">
              <a:spcBef>
                <a:spcPts val="0"/>
              </a:spcBef>
              <a:buSzPts val="3600"/>
              <a:buChar char="■"/>
              <a:defRPr sz="3600"/>
            </a:lvl3pPr>
            <a:lvl4pPr lvl="3" algn="ctr" rtl="0">
              <a:spcBef>
                <a:spcPts val="0"/>
              </a:spcBef>
              <a:buSzPts val="3600"/>
              <a:buChar char="●"/>
              <a:defRPr sz="3600"/>
            </a:lvl4pPr>
            <a:lvl5pPr lvl="4" algn="ctr" rtl="0">
              <a:spcBef>
                <a:spcPts val="0"/>
              </a:spcBef>
              <a:buSzPts val="3600"/>
              <a:buChar char="○"/>
              <a:defRPr sz="3600"/>
            </a:lvl5pPr>
            <a:lvl6pPr lvl="5" algn="ctr" rtl="0">
              <a:spcBef>
                <a:spcPts val="0"/>
              </a:spcBef>
              <a:buSzPts val="3600"/>
              <a:buChar char="■"/>
              <a:defRPr sz="3600"/>
            </a:lvl6pPr>
            <a:lvl7pPr lvl="6" algn="ctr" rtl="0">
              <a:spcBef>
                <a:spcPts val="0"/>
              </a:spcBef>
              <a:buSzPts val="3600"/>
              <a:buChar char="●"/>
              <a:defRPr sz="3600"/>
            </a:lvl7pPr>
            <a:lvl8pPr lvl="7" algn="ctr" rtl="0">
              <a:spcBef>
                <a:spcPts val="0"/>
              </a:spcBef>
              <a:buSzPts val="3600"/>
              <a:buChar char="○"/>
              <a:defRPr sz="3600"/>
            </a:lvl8pPr>
            <a:lvl9pPr lvl="8" algn="ctr" rtl="0">
              <a:spcBef>
                <a:spcPts val="0"/>
              </a:spcBef>
              <a:buSzPts val="3600"/>
              <a:buChar char="■"/>
              <a:defRPr sz="36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wrap="square" lIns="91425" tIns="45700" rIns="91425" bIns="45700" anchor="t"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a:noFill/>
          <a:ln>
            <a:noFill/>
          </a:ln>
        </p:spPr>
        <p:txBody>
          <a:bodyPr wrap="square" lIns="91425" tIns="91425" rIns="91425" bIns="91425" anchor="ctr" anchorCtr="0"/>
          <a:lstStyle>
            <a:lvl1pPr lvl="0" rtl="0">
              <a:spcBef>
                <a:spcPts val="0"/>
              </a:spcBef>
              <a:buSzPts val="14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a:endParaRPr/>
          </a:p>
        </p:txBody>
      </p:sp>
      <p:sp>
        <p:nvSpPr>
          <p:cNvPr id="28" name="Shape 28"/>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ctr" anchorCtr="0"/>
          <a:lstStyle>
            <a:lvl1pPr lvl="0" rtl="0">
              <a:spcBef>
                <a:spcPts val="0"/>
              </a:spcBef>
              <a:buSzPts val="14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wrap="square" lIns="91425" tIns="45700" rIns="91425" bIns="45700" anchor="t"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28650" y="273844"/>
            <a:ext cx="7886700" cy="994200"/>
          </a:xfrm>
          <a:prstGeom prst="rect">
            <a:avLst/>
          </a:prstGeom>
          <a:noFill/>
          <a:ln>
            <a:noFill/>
          </a:ln>
        </p:spPr>
        <p:txBody>
          <a:bodyPr wrap="square" lIns="68575" tIns="68575" rIns="68575" bIns="68575" anchor="ctr" anchorCtr="0"/>
          <a:lstStyle>
            <a:lvl1pPr marL="0" marR="0" lvl="0" indent="0" algn="l" rtl="0">
              <a:lnSpc>
                <a:spcPct val="90000"/>
              </a:lnSpc>
              <a:spcBef>
                <a:spcPts val="0"/>
              </a:spcBef>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ts val="1100"/>
              <a:buNone/>
              <a:defRPr sz="1400"/>
            </a:lvl2pPr>
            <a:lvl3pPr lvl="2" indent="0" rtl="0">
              <a:spcBef>
                <a:spcPts val="0"/>
              </a:spcBef>
              <a:buSzPts val="1100"/>
              <a:buNone/>
              <a:defRPr sz="1400"/>
            </a:lvl3pPr>
            <a:lvl4pPr lvl="3" indent="0" rtl="0">
              <a:spcBef>
                <a:spcPts val="0"/>
              </a:spcBef>
              <a:buSzPts val="1100"/>
              <a:buNone/>
              <a:defRPr sz="1400"/>
            </a:lvl4pPr>
            <a:lvl5pPr lvl="4" indent="0" rtl="0">
              <a:spcBef>
                <a:spcPts val="0"/>
              </a:spcBef>
              <a:buSzPts val="1100"/>
              <a:buNone/>
              <a:defRPr sz="1400"/>
            </a:lvl5pPr>
            <a:lvl6pPr lvl="5" indent="0" rtl="0">
              <a:spcBef>
                <a:spcPts val="0"/>
              </a:spcBef>
              <a:buSzPts val="1100"/>
              <a:buNone/>
              <a:defRPr sz="1400"/>
            </a:lvl6pPr>
            <a:lvl7pPr lvl="6" indent="0" rtl="0">
              <a:spcBef>
                <a:spcPts val="0"/>
              </a:spcBef>
              <a:buSzPts val="1100"/>
              <a:buNone/>
              <a:defRPr sz="1400"/>
            </a:lvl7pPr>
            <a:lvl8pPr lvl="7" indent="0" rtl="0">
              <a:spcBef>
                <a:spcPts val="0"/>
              </a:spcBef>
              <a:buSzPts val="1100"/>
              <a:buNone/>
              <a:defRPr sz="1400"/>
            </a:lvl8pPr>
            <a:lvl9pPr lvl="8" indent="0" rtl="0">
              <a:spcBef>
                <a:spcPts val="0"/>
              </a:spcBef>
              <a:buSzPts val="1100"/>
              <a:buNone/>
              <a:defRPr sz="1400"/>
            </a:lvl9pPr>
          </a:lstStyle>
          <a:p>
            <a:endParaRPr/>
          </a:p>
        </p:txBody>
      </p:sp>
      <p:sp>
        <p:nvSpPr>
          <p:cNvPr id="32" name="Shape 32"/>
          <p:cNvSpPr txBox="1">
            <a:spLocks noGrp="1"/>
          </p:cNvSpPr>
          <p:nvPr>
            <p:ph type="body" idx="1"/>
          </p:nvPr>
        </p:nvSpPr>
        <p:spPr>
          <a:xfrm>
            <a:off x="628650" y="1369219"/>
            <a:ext cx="7886700" cy="3263400"/>
          </a:xfrm>
          <a:prstGeom prst="rect">
            <a:avLst/>
          </a:prstGeom>
          <a:noFill/>
          <a:ln>
            <a:noFill/>
          </a:ln>
        </p:spPr>
        <p:txBody>
          <a:bodyPr wrap="square" lIns="68575" tIns="68575" rIns="68575" bIns="68575" anchor="t" anchorCtr="0"/>
          <a:lstStyle>
            <a:lvl1pPr marL="177800" marR="0" lvl="0" indent="-38100" algn="l" rtl="0">
              <a:lnSpc>
                <a:spcPct val="90000"/>
              </a:lnSpc>
              <a:spcBef>
                <a:spcPts val="800"/>
              </a:spcBef>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628650" y="4767263"/>
            <a:ext cx="2057400" cy="273900"/>
          </a:xfrm>
          <a:prstGeom prst="rect">
            <a:avLst/>
          </a:prstGeom>
          <a:noFill/>
          <a:ln>
            <a:noFill/>
          </a:ln>
        </p:spPr>
        <p:txBody>
          <a:bodyPr wrap="square" lIns="68575" tIns="68575" rIns="68575" bIns="68575" anchor="ctr" anchorCtr="0"/>
          <a:lstStyle>
            <a:lvl1pPr marL="0" marR="0" lvl="0" indent="0" algn="l"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028950" y="4767263"/>
            <a:ext cx="3086100" cy="273900"/>
          </a:xfrm>
          <a:prstGeom prst="rect">
            <a:avLst/>
          </a:prstGeom>
          <a:noFill/>
          <a:ln>
            <a:noFill/>
          </a:ln>
        </p:spPr>
        <p:txBody>
          <a:bodyPr wrap="square" lIns="68575" tIns="68575" rIns="68575" bIns="68575" anchor="ctr" anchorCtr="0"/>
          <a:lstStyle>
            <a:lvl1pPr marL="0" marR="0" lvl="0" indent="0" algn="ctr" rtl="0">
              <a:spcBef>
                <a:spcPts val="0"/>
              </a:spcBef>
              <a:buSzPts val="1100"/>
              <a:buNone/>
              <a:defRPr sz="900">
                <a:solidFill>
                  <a:srgbClr val="888888"/>
                </a:solidFill>
                <a:latin typeface="Calibri"/>
                <a:ea typeface="Calibri"/>
                <a:cs typeface="Calibri"/>
                <a:sym typeface="Calibri"/>
              </a:defRPr>
            </a:lvl1pPr>
            <a:lvl2pPr marL="342900" marR="0" lvl="1" indent="0" algn="l" rtl="0">
              <a:spcBef>
                <a:spcPts val="0"/>
              </a:spcBef>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ts val="1100"/>
              <a:buNone/>
              <a:defRPr sz="14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457950" y="4767263"/>
            <a:ext cx="2057400" cy="273900"/>
          </a:xfrm>
          <a:prstGeom prst="rect">
            <a:avLst/>
          </a:prstGeom>
          <a:noFill/>
          <a:ln>
            <a:noFill/>
          </a:ln>
        </p:spPr>
        <p:txBody>
          <a:bodyPr wrap="square" lIns="68575" tIns="34275" rIns="68575" bIns="34275" anchor="ctr" anchorCtr="0">
            <a:noAutofit/>
          </a:bodyPr>
          <a:lstStyle/>
          <a:p>
            <a:pPr marL="0" marR="0" lvl="0" indent="0" algn="r" rtl="0">
              <a:spcBef>
                <a:spcPts val="0"/>
              </a:spcBef>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hield">
    <p:spTree>
      <p:nvGrpSpPr>
        <p:cNvPr id="1" name="Shape 36"/>
        <p:cNvGrpSpPr/>
        <p:nvPr/>
      </p:nvGrpSpPr>
      <p:grpSpPr>
        <a:xfrm>
          <a:off x="0" y="0"/>
          <a:ext cx="0" cy="0"/>
          <a:chOff x="0" y="0"/>
          <a:chExt cx="0" cy="0"/>
        </a:xfrm>
      </p:grpSpPr>
      <p:pic>
        <p:nvPicPr>
          <p:cNvPr id="37" name="Shape 37" descr="shield.png"/>
          <p:cNvPicPr preferRelativeResize="0"/>
          <p:nvPr/>
        </p:nvPicPr>
        <p:blipFill rotWithShape="1">
          <a:blip r:embed="rId2">
            <a:alphaModFix/>
          </a:blip>
          <a:srcRect/>
          <a:stretch/>
        </p:blipFill>
        <p:spPr>
          <a:xfrm>
            <a:off x="3927063" y="877599"/>
            <a:ext cx="3893791" cy="4264834"/>
          </a:xfrm>
          <a:prstGeom prst="rect">
            <a:avLst/>
          </a:prstGeom>
          <a:noFill/>
          <a:ln>
            <a:noFill/>
          </a:ln>
        </p:spPr>
      </p:pic>
      <p:sp>
        <p:nvSpPr>
          <p:cNvPr id="38" name="Shape 38"/>
          <p:cNvSpPr txBox="1">
            <a:spLocks noGrp="1"/>
          </p:cNvSpPr>
          <p:nvPr>
            <p:ph type="body" idx="1"/>
          </p:nvPr>
        </p:nvSpPr>
        <p:spPr>
          <a:xfrm>
            <a:off x="123826" y="2651152"/>
            <a:ext cx="3828000" cy="90360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1"/>
              </a:buClr>
              <a:buSzPts val="2000"/>
              <a:buFont typeface="Arial"/>
              <a:buNone/>
              <a:defRPr sz="2000" b="0" i="1" u="none" strike="noStrike" cap="none">
                <a:solidFill>
                  <a:schemeClr val="dk1"/>
                </a:solidFill>
                <a:latin typeface="Arial"/>
                <a:ea typeface="Arial"/>
                <a:cs typeface="Arial"/>
                <a:sym typeface="Arial"/>
              </a:defRPr>
            </a:lvl1pPr>
            <a:lvl2pPr marL="457200" marR="0" lvl="1" indent="0" algn="l" rtl="0">
              <a:spcBef>
                <a:spcPts val="560"/>
              </a:spcBef>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123825" y="1294279"/>
            <a:ext cx="5001000" cy="1236600"/>
          </a:xfrm>
          <a:prstGeom prst="rect">
            <a:avLst/>
          </a:prstGeom>
          <a:noFill/>
          <a:ln>
            <a:noFill/>
          </a:ln>
        </p:spPr>
        <p:txBody>
          <a:bodyPr wrap="square" lIns="91425" tIns="91425" rIns="91425" bIns="91425" anchor="t" anchorCtr="0"/>
          <a:lstStyle>
            <a:lvl1pPr marL="0" marR="0" lvl="0" indent="0" algn="l" rtl="0">
              <a:lnSpc>
                <a:spcPct val="100000"/>
              </a:lnSpc>
              <a:spcBef>
                <a:spcPts val="0"/>
              </a:spcBef>
              <a:buClr>
                <a:schemeClr val="dk1"/>
              </a:buClr>
              <a:buSzPts val="3000"/>
              <a:buFont typeface="Arial"/>
              <a:buNone/>
              <a:defRPr sz="3000" b="1"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115889" y="3673928"/>
            <a:ext cx="3845100" cy="942000"/>
          </a:xfrm>
          <a:prstGeom prst="rect">
            <a:avLst/>
          </a:prstGeom>
          <a:noFill/>
          <a:ln>
            <a:noFill/>
          </a:ln>
        </p:spPr>
        <p:txBody>
          <a:bodyPr wrap="square" lIns="91425" tIns="91425" rIns="91425" bIns="91425" anchor="t" anchorCtr="0"/>
          <a:lstStyle>
            <a:lvl1pPr marL="0" marR="0" lvl="0" indent="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41" name="Shape 41"/>
          <p:cNvGrpSpPr/>
          <p:nvPr/>
        </p:nvGrpSpPr>
        <p:grpSpPr>
          <a:xfrm>
            <a:off x="-48" y="4814516"/>
            <a:ext cx="9144048" cy="329074"/>
            <a:chOff x="-48" y="4172975"/>
            <a:chExt cx="9144048" cy="438765"/>
          </a:xfrm>
        </p:grpSpPr>
        <p:cxnSp>
          <p:nvCxnSpPr>
            <p:cNvPr id="42" name="Shape 42"/>
            <p:cNvCxnSpPr/>
            <p:nvPr/>
          </p:nvCxnSpPr>
          <p:spPr>
            <a:xfrm rot="10800000">
              <a:off x="-48" y="4172975"/>
              <a:ext cx="3045000" cy="0"/>
            </a:xfrm>
            <a:prstGeom prst="straightConnector1">
              <a:avLst/>
            </a:prstGeom>
            <a:noFill/>
            <a:ln w="50800" cap="flat" cmpd="sng">
              <a:solidFill>
                <a:srgbClr val="DF7023"/>
              </a:solidFill>
              <a:prstDash val="solid"/>
              <a:round/>
              <a:headEnd type="none" w="med" len="med"/>
              <a:tailEnd type="none" w="med" len="med"/>
            </a:ln>
          </p:spPr>
        </p:cxnSp>
        <p:cxnSp>
          <p:nvCxnSpPr>
            <p:cNvPr id="43" name="Shape 43"/>
            <p:cNvCxnSpPr/>
            <p:nvPr/>
          </p:nvCxnSpPr>
          <p:spPr>
            <a:xfrm rot="10800000">
              <a:off x="3045000" y="4173532"/>
              <a:ext cx="6099000" cy="0"/>
            </a:xfrm>
            <a:prstGeom prst="straightConnector1">
              <a:avLst/>
            </a:prstGeom>
            <a:noFill/>
            <a:ln w="50800" cap="flat" cmpd="sng">
              <a:solidFill>
                <a:srgbClr val="0F787D"/>
              </a:solidFill>
              <a:prstDash val="solid"/>
              <a:round/>
              <a:headEnd type="none" w="med" len="med"/>
              <a:tailEnd type="none" w="med" len="med"/>
            </a:ln>
          </p:spPr>
        </p:cxnSp>
        <p:sp>
          <p:nvSpPr>
            <p:cNvPr id="44" name="Shape 44"/>
            <p:cNvSpPr/>
            <p:nvPr/>
          </p:nvSpPr>
          <p:spPr>
            <a:xfrm>
              <a:off x="0" y="4200140"/>
              <a:ext cx="9144000" cy="411600"/>
            </a:xfrm>
            <a:prstGeom prst="rect">
              <a:avLst/>
            </a:prstGeom>
            <a:solidFill>
              <a:srgbClr val="F2F2F2"/>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grpSp>
      <p:grpSp>
        <p:nvGrpSpPr>
          <p:cNvPr id="45" name="Shape 45"/>
          <p:cNvGrpSpPr/>
          <p:nvPr/>
        </p:nvGrpSpPr>
        <p:grpSpPr>
          <a:xfrm>
            <a:off x="-48" y="9155"/>
            <a:ext cx="9144048" cy="418"/>
            <a:chOff x="-48" y="12207"/>
            <a:chExt cx="9144048" cy="557"/>
          </a:xfrm>
        </p:grpSpPr>
        <p:cxnSp>
          <p:nvCxnSpPr>
            <p:cNvPr id="46" name="Shape 46"/>
            <p:cNvCxnSpPr/>
            <p:nvPr/>
          </p:nvCxnSpPr>
          <p:spPr>
            <a:xfrm rot="10800000">
              <a:off x="-48" y="12207"/>
              <a:ext cx="3045000" cy="0"/>
            </a:xfrm>
            <a:prstGeom prst="straightConnector1">
              <a:avLst/>
            </a:prstGeom>
            <a:noFill/>
            <a:ln w="50800" cap="flat" cmpd="sng">
              <a:solidFill>
                <a:srgbClr val="A5A5A5"/>
              </a:solidFill>
              <a:prstDash val="solid"/>
              <a:round/>
              <a:headEnd type="none" w="med" len="med"/>
              <a:tailEnd type="none" w="med" len="med"/>
            </a:ln>
          </p:spPr>
        </p:cxnSp>
        <p:cxnSp>
          <p:nvCxnSpPr>
            <p:cNvPr id="47" name="Shape 47"/>
            <p:cNvCxnSpPr/>
            <p:nvPr/>
          </p:nvCxnSpPr>
          <p:spPr>
            <a:xfrm rot="10800000">
              <a:off x="3045000" y="12764"/>
              <a:ext cx="6099000" cy="0"/>
            </a:xfrm>
            <a:prstGeom prst="straightConnector1">
              <a:avLst/>
            </a:prstGeom>
            <a:noFill/>
            <a:ln w="50800" cap="flat" cmpd="sng">
              <a:solidFill>
                <a:srgbClr val="90152A"/>
              </a:solidFill>
              <a:prstDash val="solid"/>
              <a:round/>
              <a:headEnd type="none" w="med" len="med"/>
              <a:tailEnd type="none" w="med" len="med"/>
            </a:ln>
          </p:spPr>
        </p:cxnSp>
      </p:grpSp>
      <p:pic>
        <p:nvPicPr>
          <p:cNvPr id="48" name="Shape 48" descr="top-logo.png"/>
          <p:cNvPicPr preferRelativeResize="0"/>
          <p:nvPr/>
        </p:nvPicPr>
        <p:blipFill rotWithShape="1">
          <a:blip r:embed="rId3">
            <a:alphaModFix/>
          </a:blip>
          <a:srcRect/>
          <a:stretch/>
        </p:blipFill>
        <p:spPr>
          <a:xfrm>
            <a:off x="244475" y="-4762"/>
            <a:ext cx="1722388" cy="97846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no Subhead">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8546351" y="4845705"/>
            <a:ext cx="476700" cy="273900"/>
          </a:xfrm>
          <a:prstGeom prst="rect">
            <a:avLst/>
          </a:prstGeom>
          <a:noFill/>
          <a:ln>
            <a:noFill/>
          </a:ln>
        </p:spPr>
        <p:txBody>
          <a:bodyPr wrap="square" lIns="91425" tIns="45700" rIns="91425" bIns="45700" anchor="ctr" anchorCtr="0">
            <a:noAutofit/>
          </a:bodyPr>
          <a:lstStyle/>
          <a:p>
            <a:pPr marL="0" marR="0" lvl="0" indent="0" algn="ctr" rtl="0">
              <a:spcBef>
                <a:spcPts val="0"/>
              </a:spcBef>
              <a:buNone/>
            </a:pPr>
            <a:fld id="{00000000-1234-1234-1234-123412341234}" type="slidenum">
              <a:rPr lang="en" sz="1100">
                <a:solidFill>
                  <a:srgbClr val="888888"/>
                </a:solidFill>
                <a:latin typeface="Arial"/>
                <a:ea typeface="Arial"/>
                <a:cs typeface="Arial"/>
                <a:sym typeface="Arial"/>
              </a:rPr>
              <a:t>‹#›</a:t>
            </a:fld>
            <a:endParaRPr lang="en" sz="1100">
              <a:solidFill>
                <a:srgbClr val="888888"/>
              </a:solidFill>
              <a:latin typeface="Arial"/>
              <a:ea typeface="Arial"/>
              <a:cs typeface="Arial"/>
              <a:sym typeface="Arial"/>
            </a:endParaRPr>
          </a:p>
        </p:txBody>
      </p:sp>
      <p:sp>
        <p:nvSpPr>
          <p:cNvPr id="51" name="Shape 51"/>
          <p:cNvSpPr txBox="1">
            <a:spLocks noGrp="1"/>
          </p:cNvSpPr>
          <p:nvPr>
            <p:ph type="body" idx="1"/>
          </p:nvPr>
        </p:nvSpPr>
        <p:spPr>
          <a:xfrm>
            <a:off x="227013" y="834082"/>
            <a:ext cx="8691600" cy="3736200"/>
          </a:xfrm>
          <a:prstGeom prst="rect">
            <a:avLst/>
          </a:prstGeom>
          <a:noFill/>
          <a:ln>
            <a:noFill/>
          </a:ln>
        </p:spPr>
        <p:txBody>
          <a:bodyPr wrap="square" lIns="91425" tIns="91425" rIns="91425" bIns="91425" anchor="t" anchorCtr="0"/>
          <a:lstStyle>
            <a:lvl1pPr marL="0" marR="0" lvl="0" indent="0" algn="l" rtl="0">
              <a:spcBef>
                <a:spcPts val="0"/>
              </a:spcBef>
              <a:spcAft>
                <a:spcPts val="120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457200" marR="0" lvl="1" indent="0" algn="l" rtl="0">
              <a:spcBef>
                <a:spcPts val="0"/>
              </a:spcBef>
              <a:spcAft>
                <a:spcPts val="120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0"/>
              </a:spcBef>
              <a:spcAft>
                <a:spcPts val="120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371600" marR="0" lvl="3" indent="0" algn="l" rtl="0">
              <a:spcBef>
                <a:spcPts val="0"/>
              </a:spcBef>
              <a:spcAft>
                <a:spcPts val="120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828800" marR="0" lvl="4" indent="0" algn="l" rtl="0">
              <a:spcBef>
                <a:spcPts val="0"/>
              </a:spcBef>
              <a:spcAft>
                <a:spcPts val="120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title"/>
          </p:nvPr>
        </p:nvSpPr>
        <p:spPr>
          <a:xfrm>
            <a:off x="227013" y="313765"/>
            <a:ext cx="7303200" cy="4020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SzPts val="3000"/>
              <a:buFont typeface="Arial"/>
              <a:buNone/>
              <a:defRPr sz="3000" b="1"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ubhead w/ Bullets 2 col">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546351" y="4845705"/>
            <a:ext cx="476700" cy="273900"/>
          </a:xfrm>
          <a:prstGeom prst="rect">
            <a:avLst/>
          </a:prstGeom>
          <a:noFill/>
          <a:ln>
            <a:noFill/>
          </a:ln>
        </p:spPr>
        <p:txBody>
          <a:bodyPr wrap="square" lIns="91425" tIns="45700" rIns="91425" bIns="45700" anchor="ctr" anchorCtr="0">
            <a:noAutofit/>
          </a:bodyPr>
          <a:lstStyle/>
          <a:p>
            <a:pPr marL="0" marR="0" lvl="0" indent="0" algn="ctr" rtl="0">
              <a:spcBef>
                <a:spcPts val="0"/>
              </a:spcBef>
              <a:buNone/>
            </a:pPr>
            <a:fld id="{00000000-1234-1234-1234-123412341234}" type="slidenum">
              <a:rPr lang="en" sz="1100" b="0" i="0" u="none" strike="noStrike" cap="none">
                <a:solidFill>
                  <a:srgbClr val="888888"/>
                </a:solidFill>
                <a:latin typeface="Arial"/>
                <a:ea typeface="Arial"/>
                <a:cs typeface="Arial"/>
                <a:sym typeface="Arial"/>
              </a:rPr>
              <a:t>‹#›</a:t>
            </a:fld>
            <a:endParaRPr lang="en" sz="1100" b="0" i="0" u="none" strike="noStrike" cap="none">
              <a:solidFill>
                <a:srgbClr val="888888"/>
              </a:solidFill>
              <a:latin typeface="Arial"/>
              <a:ea typeface="Arial"/>
              <a:cs typeface="Arial"/>
              <a:sym typeface="Arial"/>
            </a:endParaRPr>
          </a:p>
        </p:txBody>
      </p:sp>
      <p:sp>
        <p:nvSpPr>
          <p:cNvPr id="55" name="Shape 55"/>
          <p:cNvSpPr txBox="1">
            <a:spLocks noGrp="1"/>
          </p:cNvSpPr>
          <p:nvPr>
            <p:ph type="body" idx="1"/>
          </p:nvPr>
        </p:nvSpPr>
        <p:spPr>
          <a:xfrm>
            <a:off x="227013" y="1282013"/>
            <a:ext cx="4242000" cy="3288300"/>
          </a:xfrm>
          <a:prstGeom prst="rect">
            <a:avLst/>
          </a:prstGeom>
          <a:noFill/>
          <a:ln>
            <a:noFill/>
          </a:ln>
        </p:spPr>
        <p:txBody>
          <a:bodyPr wrap="square" lIns="91425" tIns="91425" rIns="91425" bIns="91425" anchor="t" anchorCtr="0"/>
          <a:lstStyle>
            <a:lvl1pPr marL="285750" marR="0" lvl="0" indent="-184150" algn="l" rtl="0">
              <a:spcBef>
                <a:spcPts val="0"/>
              </a:spcBef>
              <a:spcAft>
                <a:spcPts val="120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742950" marR="0" lvl="1" indent="-196850" algn="l" rtl="0">
              <a:spcBef>
                <a:spcPts val="0"/>
              </a:spcBef>
              <a:spcAft>
                <a:spcPts val="120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143000" marR="0" lvl="2" indent="-152400" algn="l" rtl="0">
              <a:spcBef>
                <a:spcPts val="0"/>
              </a:spcBef>
              <a:spcAft>
                <a:spcPts val="120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657350" marR="0" lvl="3" indent="-222250" algn="l" rtl="0">
              <a:spcBef>
                <a:spcPts val="0"/>
              </a:spcBef>
              <a:spcAft>
                <a:spcPts val="120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057400" marR="0" lvl="4" indent="-165100" algn="l" rtl="0">
              <a:spcBef>
                <a:spcPts val="0"/>
              </a:spcBef>
              <a:spcAft>
                <a:spcPts val="120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title"/>
          </p:nvPr>
        </p:nvSpPr>
        <p:spPr>
          <a:xfrm>
            <a:off x="227013" y="313765"/>
            <a:ext cx="7303200" cy="4020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SzPts val="3000"/>
              <a:buFont typeface="Arial"/>
              <a:buNone/>
              <a:defRPr sz="3000" b="1" i="0" u="none" strike="noStrike" cap="none">
                <a:solidFill>
                  <a:schemeClr val="dk1"/>
                </a:solidFill>
                <a:latin typeface="Arial"/>
                <a:ea typeface="Arial"/>
                <a:cs typeface="Arial"/>
                <a:sym typeface="Arial"/>
              </a:defRPr>
            </a:lvl1pPr>
            <a:lvl2pPr lvl="1" indent="0" rtl="0">
              <a:spcBef>
                <a:spcPts val="0"/>
              </a:spcBef>
              <a:buSzPts val="1400"/>
              <a:buNone/>
              <a:defRPr sz="1800"/>
            </a:lvl2pPr>
            <a:lvl3pPr lvl="2" indent="0" rtl="0">
              <a:spcBef>
                <a:spcPts val="0"/>
              </a:spcBef>
              <a:buSzPts val="1400"/>
              <a:buNone/>
              <a:defRPr sz="1800"/>
            </a:lvl3pPr>
            <a:lvl4pPr lvl="3" indent="0" rtl="0">
              <a:spcBef>
                <a:spcPts val="0"/>
              </a:spcBef>
              <a:buSzPts val="1400"/>
              <a:buNone/>
              <a:defRPr sz="1800"/>
            </a:lvl4pPr>
            <a:lvl5pPr lvl="4" indent="0" rtl="0">
              <a:spcBef>
                <a:spcPts val="0"/>
              </a:spcBef>
              <a:buSzPts val="1400"/>
              <a:buNone/>
              <a:defRPr sz="1800"/>
            </a:lvl5pPr>
            <a:lvl6pPr lvl="5" indent="0" rtl="0">
              <a:spcBef>
                <a:spcPts val="0"/>
              </a:spcBef>
              <a:buSzPts val="1400"/>
              <a:buNone/>
              <a:defRPr sz="1800"/>
            </a:lvl6pPr>
            <a:lvl7pPr lvl="6" indent="0" rtl="0">
              <a:spcBef>
                <a:spcPts val="0"/>
              </a:spcBef>
              <a:buSzPts val="1400"/>
              <a:buNone/>
              <a:defRPr sz="1800"/>
            </a:lvl7pPr>
            <a:lvl8pPr lvl="7" indent="0" rtl="0">
              <a:spcBef>
                <a:spcPts val="0"/>
              </a:spcBef>
              <a:buSzPts val="1400"/>
              <a:buNone/>
              <a:defRPr sz="1800"/>
            </a:lvl8pPr>
            <a:lvl9pPr lvl="8" indent="0" rtl="0">
              <a:spcBef>
                <a:spcPts val="0"/>
              </a:spcBef>
              <a:buSzPts val="1400"/>
              <a:buNone/>
              <a:defRPr sz="1800"/>
            </a:lvl9pPr>
          </a:lstStyle>
          <a:p>
            <a:endParaRPr/>
          </a:p>
        </p:txBody>
      </p:sp>
      <p:sp>
        <p:nvSpPr>
          <p:cNvPr id="57" name="Shape 57"/>
          <p:cNvSpPr txBox="1">
            <a:spLocks noGrp="1"/>
          </p:cNvSpPr>
          <p:nvPr>
            <p:ph type="body" idx="2"/>
          </p:nvPr>
        </p:nvSpPr>
        <p:spPr>
          <a:xfrm>
            <a:off x="227013" y="754577"/>
            <a:ext cx="8691600" cy="306000"/>
          </a:xfrm>
          <a:prstGeom prst="rect">
            <a:avLst/>
          </a:prstGeom>
          <a:noFill/>
          <a:ln>
            <a:noFill/>
          </a:ln>
        </p:spPr>
        <p:txBody>
          <a:bodyPr wrap="square" lIns="91425" tIns="91425" rIns="91425" bIns="91425" anchor="t" anchorCtr="0"/>
          <a:lstStyle>
            <a:lvl1pPr marL="0" marR="0" lvl="0" indent="0" algn="l" rtl="0">
              <a:spcBef>
                <a:spcPts val="0"/>
              </a:spcBef>
              <a:buClr>
                <a:schemeClr val="dk1"/>
              </a:buClr>
              <a:buSzPts val="1800"/>
              <a:buFont typeface="Arial"/>
              <a:buNone/>
              <a:defRPr sz="1800" b="0" i="0" u="none" strike="noStrike" cap="none">
                <a:solidFill>
                  <a:schemeClr val="dk1"/>
                </a:solidFill>
                <a:latin typeface="Arial"/>
                <a:ea typeface="Arial"/>
                <a:cs typeface="Arial"/>
                <a:sym typeface="Arial"/>
              </a:defRPr>
            </a:lvl1pPr>
            <a:lvl2pPr marL="742950" marR="0" lvl="1" indent="-146050" algn="l" rtl="0">
              <a:spcBef>
                <a:spcPts val="440"/>
              </a:spcBef>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914400" marR="0" lvl="2" indent="0" algn="l" rtl="0">
              <a:spcBef>
                <a:spcPts val="540"/>
              </a:spcBef>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371600" marR="0" lvl="3" indent="0" algn="l" rtl="0">
              <a:spcBef>
                <a:spcPts val="540"/>
              </a:spcBef>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1828800" marR="0" lvl="4" indent="0" algn="l" rtl="0">
              <a:spcBef>
                <a:spcPts val="540"/>
              </a:spcBef>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3"/>
          </p:nvPr>
        </p:nvSpPr>
        <p:spPr>
          <a:xfrm>
            <a:off x="4627391" y="1282013"/>
            <a:ext cx="4242000" cy="3288300"/>
          </a:xfrm>
          <a:prstGeom prst="rect">
            <a:avLst/>
          </a:prstGeom>
          <a:noFill/>
          <a:ln>
            <a:noFill/>
          </a:ln>
        </p:spPr>
        <p:txBody>
          <a:bodyPr wrap="square" lIns="91425" tIns="91425" rIns="91425" bIns="91425" anchor="t" anchorCtr="0"/>
          <a:lstStyle>
            <a:lvl1pPr marL="285750" marR="0" lvl="0" indent="-184150" algn="l" rtl="0">
              <a:spcBef>
                <a:spcPts val="0"/>
              </a:spcBef>
              <a:spcAft>
                <a:spcPts val="120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742950" marR="0" lvl="1" indent="-196850" algn="l" rtl="0">
              <a:spcBef>
                <a:spcPts val="0"/>
              </a:spcBef>
              <a:spcAft>
                <a:spcPts val="120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143000" marR="0" lvl="2" indent="-152400" algn="l" rtl="0">
              <a:spcBef>
                <a:spcPts val="0"/>
              </a:spcBef>
              <a:spcAft>
                <a:spcPts val="120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657350" marR="0" lvl="3" indent="-222250" algn="l" rtl="0">
              <a:spcBef>
                <a:spcPts val="0"/>
              </a:spcBef>
              <a:spcAft>
                <a:spcPts val="120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057400" marR="0" lvl="4" indent="-165100" algn="l" rtl="0">
              <a:spcBef>
                <a:spcPts val="0"/>
              </a:spcBef>
              <a:spcAft>
                <a:spcPts val="120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12">
            <a:alphaModFix/>
          </a:blip>
          <a:srcRect/>
          <a:stretch/>
        </p:blipFill>
        <p:spPr>
          <a:xfrm>
            <a:off x="0" y="4704587"/>
            <a:ext cx="9144000" cy="438900"/>
          </a:xfrm>
          <a:prstGeom prst="rect">
            <a:avLst/>
          </a:prstGeom>
          <a:noFill/>
          <a:ln>
            <a:noFill/>
          </a:ln>
        </p:spPr>
      </p:pic>
      <p:pic>
        <p:nvPicPr>
          <p:cNvPr id="7" name="Shape 7" descr="/Users/jasonrodriguez/Projects/Power Points/FINAL Template/images/images/PPT_Template_Header.png"/>
          <p:cNvPicPr preferRelativeResize="0"/>
          <p:nvPr/>
        </p:nvPicPr>
        <p:blipFill rotWithShape="1">
          <a:blip r:embed="rId13">
            <a:alphaModFix/>
          </a:blip>
          <a:srcRect/>
          <a:stretch/>
        </p:blipFill>
        <p:spPr>
          <a:xfrm>
            <a:off x="0" y="0"/>
            <a:ext cx="9144000" cy="731400"/>
          </a:xfrm>
          <a:prstGeom prst="rect">
            <a:avLst/>
          </a:prstGeom>
          <a:noFill/>
          <a:ln>
            <a:noFill/>
          </a:ln>
        </p:spPr>
      </p:pic>
      <p:sp>
        <p:nvSpPr>
          <p:cNvPr id="8" name="Shape 8"/>
          <p:cNvSpPr txBox="1">
            <a:spLocks noGrp="1"/>
          </p:cNvSpPr>
          <p:nvPr>
            <p:ph type="sldNum" idx="12"/>
          </p:nvPr>
        </p:nvSpPr>
        <p:spPr>
          <a:xfrm>
            <a:off x="8686800" y="4897386"/>
            <a:ext cx="407700" cy="169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fld id="{00000000-1234-1234-1234-123412341234}" type="slidenum">
              <a:rPr lang="en" sz="1400" b="0" i="0" u="none" strike="noStrike" cap="none">
                <a:solidFill>
                  <a:schemeClr val="dk1"/>
                </a:solidFill>
                <a:latin typeface="Calibri"/>
                <a:ea typeface="Calibri"/>
                <a:cs typeface="Calibri"/>
                <a:sym typeface="Calibri"/>
              </a:rPr>
              <a:t>‹#›</a:t>
            </a:fld>
            <a:endParaRPr lang="en"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0.jpg"/></Relationships>
</file>

<file path=ppt/slides/_rels/slide64.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png"/><Relationship Id="rId7" Type="http://schemas.openxmlformats.org/officeDocument/2006/relationships/image" Target="../media/image55.jp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hyperlink" Target="https://digitaltransformationpro.com/data-quality-simple-6-step-process/" TargetMode="External"/><Relationship Id="rId3" Type="http://schemas.openxmlformats.org/officeDocument/2006/relationships/hyperlink" Target="https://about.usps.com/publications/annual-report-comprehensive-statement-2013/annualreport2013_088.htm" TargetMode="External"/><Relationship Id="rId7" Type="http://schemas.openxmlformats.org/officeDocument/2006/relationships/hyperlink" Target="http://www.data-strategy.com/" TargetMode="External"/><Relationship Id="rId12" Type="http://schemas.openxmlformats.org/officeDocument/2006/relationships/hyperlink" Target="https://www.consumeraffairs.com/delivery/us_postal_service.htm" TargetMode="External"/><Relationship Id="rId2" Type="http://schemas.openxmlformats.org/officeDocument/2006/relationships/notesSlide" Target="../notesSlides/notesSlide86.xml"/><Relationship Id="rId1" Type="http://schemas.openxmlformats.org/officeDocument/2006/relationships/slideLayout" Target="../slideLayouts/slideLayout9.xml"/><Relationship Id="rId6" Type="http://schemas.openxmlformats.org/officeDocument/2006/relationships/hyperlink" Target="https://www.ibm.com/watson/ai-stories/index.html" TargetMode="External"/><Relationship Id="rId11" Type="http://schemas.openxmlformats.org/officeDocument/2006/relationships/hyperlink" Target="https://www.uspsoig.gov/sites/default/files/rarc-wp-14-010-dr.pdf" TargetMode="External"/><Relationship Id="rId5" Type="http://schemas.openxmlformats.org/officeDocument/2006/relationships/hyperlink" Target="https://www.amazon.com/Amazon-Prime-Air/b?node=8037720011" TargetMode="External"/><Relationship Id="rId10" Type="http://schemas.openxmlformats.org/officeDocument/2006/relationships/hyperlink" Target="https://www.margolis.co.uk/information-management/" TargetMode="External"/><Relationship Id="rId4" Type="http://schemas.openxmlformats.org/officeDocument/2006/relationships/hyperlink" Target="https://www.gsb.stanford.edu/sites/gsb/files/publication-pdf/vcii-publication-technological-disruption-innovation-last-mile-delivery.pdf" TargetMode="External"/><Relationship Id="rId9" Type="http://schemas.openxmlformats.org/officeDocument/2006/relationships/hyperlink" Target="https://www.i-scoop.eu/information-management/information-management-definition-enterprise-content-management/"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body" idx="2"/>
          </p:nvPr>
        </p:nvSpPr>
        <p:spPr>
          <a:xfrm>
            <a:off x="150738" y="1245479"/>
            <a:ext cx="8842500" cy="715500"/>
          </a:xfrm>
          <a:prstGeom prst="rect">
            <a:avLst/>
          </a:prstGeom>
          <a:noFill/>
          <a:ln>
            <a:noFill/>
          </a:ln>
        </p:spPr>
        <p:txBody>
          <a:bodyPr wrap="square" lIns="91425" tIns="45700" rIns="91425" bIns="45700" anchor="t" anchorCtr="0">
            <a:noAutofit/>
          </a:bodyPr>
          <a:lstStyle/>
          <a:p>
            <a:pPr marL="0" marR="0" lvl="0" indent="-190500" algn="ctr" rtl="0">
              <a:lnSpc>
                <a:spcPct val="100000"/>
              </a:lnSpc>
              <a:spcBef>
                <a:spcPts val="0"/>
              </a:spcBef>
              <a:buClr>
                <a:schemeClr val="dk1"/>
              </a:buClr>
              <a:buSzPts val="3000"/>
              <a:buFont typeface="Arial"/>
              <a:buNone/>
            </a:pPr>
            <a:r>
              <a:rPr lang="en"/>
              <a:t>United States Postal Service (USPS)</a:t>
            </a:r>
          </a:p>
        </p:txBody>
      </p:sp>
      <p:sp>
        <p:nvSpPr>
          <p:cNvPr id="72" name="Shape 72"/>
          <p:cNvSpPr txBox="1"/>
          <p:nvPr/>
        </p:nvSpPr>
        <p:spPr>
          <a:xfrm>
            <a:off x="150825" y="1902675"/>
            <a:ext cx="2160900" cy="2834400"/>
          </a:xfrm>
          <a:prstGeom prst="rect">
            <a:avLst/>
          </a:prstGeom>
          <a:noFill/>
          <a:ln>
            <a:noFill/>
          </a:ln>
        </p:spPr>
        <p:txBody>
          <a:bodyPr wrap="square" lIns="91425" tIns="91425" rIns="91425" bIns="91425" anchor="ctr" anchorCtr="0">
            <a:noAutofit/>
          </a:bodyPr>
          <a:lstStyle/>
          <a:p>
            <a:pPr marL="0" lvl="0" indent="0" rtl="0">
              <a:lnSpc>
                <a:spcPct val="115000"/>
              </a:lnSpc>
              <a:spcBef>
                <a:spcPts val="0"/>
              </a:spcBef>
              <a:buNone/>
            </a:pPr>
            <a:r>
              <a:rPr lang="en" sz="2400" b="1">
                <a:solidFill>
                  <a:srgbClr val="000000"/>
                </a:solidFill>
              </a:rPr>
              <a:t>Team 2:</a:t>
            </a:r>
          </a:p>
          <a:p>
            <a:pPr marL="0" lvl="0" indent="0" rtl="0">
              <a:lnSpc>
                <a:spcPct val="115000"/>
              </a:lnSpc>
              <a:spcBef>
                <a:spcPts val="0"/>
              </a:spcBef>
              <a:buNone/>
            </a:pPr>
            <a:r>
              <a:rPr lang="en" sz="2000" i="1">
                <a:solidFill>
                  <a:srgbClr val="000000"/>
                </a:solidFill>
              </a:rPr>
              <a:t>Akshay Mulay</a:t>
            </a:r>
          </a:p>
          <a:p>
            <a:pPr marL="0" lvl="0" indent="0" rtl="0">
              <a:lnSpc>
                <a:spcPct val="115000"/>
              </a:lnSpc>
              <a:spcBef>
                <a:spcPts val="0"/>
              </a:spcBef>
              <a:buNone/>
            </a:pPr>
            <a:r>
              <a:rPr lang="en" sz="2000" i="1">
                <a:solidFill>
                  <a:srgbClr val="000000"/>
                </a:solidFill>
              </a:rPr>
              <a:t>Xiting Wang</a:t>
            </a:r>
          </a:p>
          <a:p>
            <a:pPr marL="0" lvl="0" indent="0" rtl="0">
              <a:lnSpc>
                <a:spcPct val="115000"/>
              </a:lnSpc>
              <a:spcBef>
                <a:spcPts val="0"/>
              </a:spcBef>
              <a:buNone/>
            </a:pPr>
            <a:r>
              <a:rPr lang="en" sz="2000" i="1">
                <a:solidFill>
                  <a:srgbClr val="000000"/>
                </a:solidFill>
              </a:rPr>
              <a:t>Wenpei Wang</a:t>
            </a:r>
          </a:p>
          <a:p>
            <a:pPr marL="0" lvl="0" indent="0" rtl="0">
              <a:lnSpc>
                <a:spcPct val="115000"/>
              </a:lnSpc>
              <a:spcBef>
                <a:spcPts val="0"/>
              </a:spcBef>
              <a:buNone/>
            </a:pPr>
            <a:r>
              <a:rPr lang="en" sz="2000" i="1">
                <a:solidFill>
                  <a:srgbClr val="000000"/>
                </a:solidFill>
              </a:rPr>
              <a:t>Balaji Katakam</a:t>
            </a:r>
          </a:p>
          <a:p>
            <a:pPr marL="0" lvl="0" indent="0" rtl="0">
              <a:lnSpc>
                <a:spcPct val="115000"/>
              </a:lnSpc>
              <a:spcBef>
                <a:spcPts val="0"/>
              </a:spcBef>
              <a:buNone/>
            </a:pPr>
            <a:r>
              <a:rPr lang="en" sz="2000" i="1">
                <a:solidFill>
                  <a:srgbClr val="000000"/>
                </a:solidFill>
              </a:rPr>
              <a:t>Swapnil Panchal</a:t>
            </a:r>
          </a:p>
          <a:p>
            <a:pPr marL="0" lvl="0" indent="0" rtl="0">
              <a:lnSpc>
                <a:spcPct val="115000"/>
              </a:lnSpc>
              <a:spcBef>
                <a:spcPts val="0"/>
              </a:spcBef>
              <a:buNone/>
            </a:pPr>
            <a:r>
              <a:rPr lang="en" sz="2000" i="1">
                <a:solidFill>
                  <a:srgbClr val="000000"/>
                </a:solidFill>
              </a:rPr>
              <a:t>Jiancheng Zhao</a:t>
            </a:r>
          </a:p>
          <a:p>
            <a:pPr marL="0" lvl="0" indent="0" rtl="0">
              <a:lnSpc>
                <a:spcPct val="115000"/>
              </a:lnSpc>
              <a:spcBef>
                <a:spcPts val="0"/>
              </a:spcBef>
              <a:buNone/>
            </a:pPr>
            <a:r>
              <a:rPr lang="en" sz="2000" i="1">
                <a:solidFill>
                  <a:srgbClr val="000000"/>
                </a:solidFill>
              </a:rPr>
              <a:t>Jianjie Gao</a:t>
            </a:r>
          </a:p>
        </p:txBody>
      </p:sp>
      <p:sp>
        <p:nvSpPr>
          <p:cNvPr id="73" name="Shape 73"/>
          <p:cNvSpPr txBox="1"/>
          <p:nvPr/>
        </p:nvSpPr>
        <p:spPr>
          <a:xfrm>
            <a:off x="4184250" y="3954775"/>
            <a:ext cx="4809000" cy="726900"/>
          </a:xfrm>
          <a:prstGeom prst="rect">
            <a:avLst/>
          </a:prstGeom>
          <a:noFill/>
          <a:ln>
            <a:noFill/>
          </a:ln>
        </p:spPr>
        <p:txBody>
          <a:bodyPr wrap="square" lIns="91425" tIns="91425" rIns="91425" bIns="91425" anchor="b" anchorCtr="0">
            <a:noAutofit/>
          </a:bodyPr>
          <a:lstStyle/>
          <a:p>
            <a:pPr marL="0" lvl="0" indent="0" algn="ctr" rtl="0">
              <a:spcBef>
                <a:spcPts val="0"/>
              </a:spcBef>
              <a:buNone/>
            </a:pPr>
            <a:r>
              <a:rPr lang="en" sz="1200" b="1" i="1"/>
              <a:t>Under Guidance of</a:t>
            </a:r>
            <a:r>
              <a:rPr lang="en" sz="1200"/>
              <a:t> </a:t>
            </a:r>
            <a:r>
              <a:rPr lang="en" sz="1200" b="1" i="1">
                <a:solidFill>
                  <a:srgbClr val="333333"/>
                </a:solidFill>
              </a:rPr>
              <a:t>Professor Michael Parfett</a:t>
            </a:r>
          </a:p>
          <a:p>
            <a:pPr marL="0" lvl="0" indent="-69850" algn="ctr" rtl="0">
              <a:lnSpc>
                <a:spcPct val="115000"/>
              </a:lnSpc>
              <a:spcBef>
                <a:spcPts val="0"/>
              </a:spcBef>
              <a:buClr>
                <a:srgbClr val="000000"/>
              </a:buClr>
              <a:buSzPts val="1100"/>
              <a:buFont typeface="Arial"/>
              <a:buNone/>
            </a:pPr>
            <a:r>
              <a:rPr lang="en" sz="1200" b="1" i="1">
                <a:solidFill>
                  <a:srgbClr val="333333"/>
                </a:solidFill>
              </a:rPr>
              <a:t>Stevens Institute of Technology</a:t>
            </a:r>
          </a:p>
          <a:p>
            <a:pPr marL="0" lvl="0" indent="-69850" algn="ctr" rtl="0">
              <a:lnSpc>
                <a:spcPct val="115000"/>
              </a:lnSpc>
              <a:spcBef>
                <a:spcPts val="0"/>
              </a:spcBef>
              <a:buClr>
                <a:srgbClr val="000000"/>
              </a:buClr>
              <a:buSzPts val="1100"/>
              <a:buFont typeface="Arial"/>
              <a:buNone/>
            </a:pPr>
            <a:r>
              <a:rPr lang="en" sz="1200" b="1" i="1">
                <a:solidFill>
                  <a:srgbClr val="333333"/>
                </a:solidFill>
              </a:rPr>
              <a:t>MIS 760 – B</a:t>
            </a:r>
          </a:p>
          <a:p>
            <a:pPr marL="0" lvl="0" indent="-69850" algn="ctr" rtl="0">
              <a:lnSpc>
                <a:spcPct val="115000"/>
              </a:lnSpc>
              <a:spcBef>
                <a:spcPts val="0"/>
              </a:spcBef>
              <a:buClr>
                <a:srgbClr val="000000"/>
              </a:buClr>
              <a:buSzPts val="1100"/>
              <a:buFont typeface="Arial"/>
              <a:buNone/>
            </a:pPr>
            <a:r>
              <a:rPr lang="en" sz="1200" b="1" i="1">
                <a:solidFill>
                  <a:srgbClr val="333333"/>
                </a:solidFill>
              </a:rPr>
              <a:t>IT Strategy</a:t>
            </a:r>
          </a:p>
          <a:p>
            <a:pPr marL="0" lvl="0" indent="-69850" algn="ctr" rtl="0">
              <a:lnSpc>
                <a:spcPct val="115000"/>
              </a:lnSpc>
              <a:spcBef>
                <a:spcPts val="0"/>
              </a:spcBef>
              <a:buClr>
                <a:srgbClr val="000000"/>
              </a:buClr>
              <a:buSzPts val="1100"/>
              <a:buFont typeface="Arial"/>
              <a:buNone/>
            </a:pPr>
            <a:r>
              <a:rPr lang="en" sz="1200" b="1" i="1">
                <a:solidFill>
                  <a:srgbClr val="333333"/>
                </a:solidFill>
              </a:rPr>
              <a:t> Fall 2017</a:t>
            </a:r>
          </a:p>
        </p:txBody>
      </p:sp>
      <p:pic>
        <p:nvPicPr>
          <p:cNvPr id="74" name="Shape 74"/>
          <p:cNvPicPr preferRelativeResize="0"/>
          <p:nvPr/>
        </p:nvPicPr>
        <p:blipFill>
          <a:blip r:embed="rId3">
            <a:alphaModFix/>
          </a:blip>
          <a:stretch>
            <a:fillRect/>
          </a:stretch>
        </p:blipFill>
        <p:spPr>
          <a:xfrm>
            <a:off x="4507100" y="62702"/>
            <a:ext cx="4488202" cy="1119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p:nvPr/>
        </p:nvSpPr>
        <p:spPr>
          <a:xfrm>
            <a:off x="202523" y="939998"/>
            <a:ext cx="7886700" cy="3263400"/>
          </a:xfrm>
          <a:prstGeom prst="rect">
            <a:avLst/>
          </a:prstGeom>
          <a:noFill/>
          <a:ln>
            <a:noFill/>
          </a:ln>
        </p:spPr>
        <p:txBody>
          <a:bodyPr wrap="square" lIns="68575" tIns="34275" rIns="68575" bIns="34275" anchor="t" anchorCtr="0">
            <a:noAutofit/>
          </a:bodyPr>
          <a:lstStyle/>
          <a:p>
            <a:pPr marL="0" lvl="0" indent="0" rtl="0">
              <a:lnSpc>
                <a:spcPct val="90000"/>
              </a:lnSpc>
              <a:spcBef>
                <a:spcPts val="0"/>
              </a:spcBef>
              <a:buNone/>
            </a:pPr>
            <a:endParaRPr sz="1100">
              <a:solidFill>
                <a:srgbClr val="000000"/>
              </a:solidFill>
              <a:latin typeface="Calibri"/>
              <a:ea typeface="Calibri"/>
              <a:cs typeface="Calibri"/>
              <a:sym typeface="Calibri"/>
            </a:endParaRPr>
          </a:p>
          <a:p>
            <a:pPr marL="381000" lvl="0" indent="-374650" rtl="0">
              <a:lnSpc>
                <a:spcPct val="90000"/>
              </a:lnSpc>
              <a:spcBef>
                <a:spcPts val="800"/>
              </a:spcBef>
              <a:buClr>
                <a:srgbClr val="000000"/>
              </a:buClr>
              <a:buSzPts val="2100"/>
              <a:buFont typeface="Calibri"/>
              <a:buAutoNum type="arabicPeriod"/>
            </a:pPr>
            <a:r>
              <a:rPr lang="en" sz="2100">
                <a:solidFill>
                  <a:srgbClr val="000000"/>
                </a:solidFill>
                <a:latin typeface="Calibri"/>
                <a:ea typeface="Calibri"/>
                <a:cs typeface="Calibri"/>
                <a:sym typeface="Calibri"/>
              </a:rPr>
              <a:t>Deliver a World-Class Customer Experience</a:t>
            </a:r>
          </a:p>
          <a:p>
            <a:pPr marL="381000" lvl="0" indent="-374650" rtl="0">
              <a:lnSpc>
                <a:spcPct val="90000"/>
              </a:lnSpc>
              <a:spcBef>
                <a:spcPts val="800"/>
              </a:spcBef>
              <a:buClr>
                <a:srgbClr val="000000"/>
              </a:buClr>
              <a:buSzPts val="2100"/>
              <a:buFont typeface="Calibri"/>
              <a:buAutoNum type="arabicPeriod"/>
            </a:pPr>
            <a:r>
              <a:rPr lang="en" sz="2100">
                <a:solidFill>
                  <a:srgbClr val="000000"/>
                </a:solidFill>
                <a:latin typeface="Calibri"/>
                <a:ea typeface="Calibri"/>
                <a:cs typeface="Calibri"/>
                <a:sym typeface="Calibri"/>
              </a:rPr>
              <a:t>Equip, Empower and Engage Employees</a:t>
            </a:r>
          </a:p>
          <a:p>
            <a:pPr marL="381000" lvl="0" indent="-374650" rtl="0">
              <a:lnSpc>
                <a:spcPct val="90000"/>
              </a:lnSpc>
              <a:spcBef>
                <a:spcPts val="800"/>
              </a:spcBef>
              <a:buClr>
                <a:srgbClr val="000000"/>
              </a:buClr>
              <a:buSzPts val="2100"/>
              <a:buFont typeface="Calibri"/>
              <a:buAutoNum type="arabicPeriod"/>
            </a:pPr>
            <a:r>
              <a:rPr lang="en" sz="2100">
                <a:solidFill>
                  <a:srgbClr val="000000"/>
                </a:solidFill>
                <a:latin typeface="Calibri"/>
                <a:ea typeface="Calibri"/>
                <a:cs typeface="Calibri"/>
                <a:sym typeface="Calibri"/>
              </a:rPr>
              <a:t>Innovate Faster to Deliver Value</a:t>
            </a:r>
          </a:p>
          <a:p>
            <a:pPr marL="381000" lvl="0" indent="-374650" rtl="0">
              <a:lnSpc>
                <a:spcPct val="90000"/>
              </a:lnSpc>
              <a:spcBef>
                <a:spcPts val="800"/>
              </a:spcBef>
              <a:buClr>
                <a:srgbClr val="000000"/>
              </a:buClr>
              <a:buSzPts val="2100"/>
              <a:buFont typeface="Calibri"/>
              <a:buAutoNum type="arabicPeriod"/>
            </a:pPr>
            <a:r>
              <a:rPr lang="en" sz="2100">
                <a:solidFill>
                  <a:srgbClr val="000000"/>
                </a:solidFill>
                <a:latin typeface="Calibri"/>
                <a:ea typeface="Calibri"/>
                <a:cs typeface="Calibri"/>
                <a:sym typeface="Calibri"/>
              </a:rPr>
              <a:t>Invest in Future Platforms</a:t>
            </a:r>
          </a:p>
          <a:p>
            <a:pPr marL="0" lvl="0" indent="0" rtl="0">
              <a:lnSpc>
                <a:spcPct val="90000"/>
              </a:lnSpc>
              <a:spcBef>
                <a:spcPts val="800"/>
              </a:spcBef>
              <a:spcAft>
                <a:spcPts val="1600"/>
              </a:spcAft>
              <a:buNone/>
            </a:pPr>
            <a:endParaRPr sz="2100">
              <a:solidFill>
                <a:srgbClr val="000000"/>
              </a:solidFill>
              <a:latin typeface="Calibri"/>
              <a:ea typeface="Calibri"/>
              <a:cs typeface="Calibri"/>
              <a:sym typeface="Calibri"/>
            </a:endParaRPr>
          </a:p>
        </p:txBody>
      </p:sp>
      <p:sp>
        <p:nvSpPr>
          <p:cNvPr id="140" name="Shape 140"/>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rtl="0">
              <a:spcBef>
                <a:spcPts val="0"/>
              </a:spcBef>
              <a:buNone/>
            </a:pPr>
            <a:r>
              <a:rPr lang="en"/>
              <a:t>Goals:</a:t>
            </a:r>
          </a:p>
        </p:txBody>
      </p:sp>
      <p:sp>
        <p:nvSpPr>
          <p:cNvPr id="141" name="Shape 141"/>
          <p:cNvSpPr txBox="1"/>
          <p:nvPr/>
        </p:nvSpPr>
        <p:spPr>
          <a:xfrm>
            <a:off x="6472300" y="776375"/>
            <a:ext cx="2097600" cy="268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pic>
        <p:nvPicPr>
          <p:cNvPr id="142" name="Shape 142"/>
          <p:cNvPicPr preferRelativeResize="0"/>
          <p:nvPr/>
        </p:nvPicPr>
        <p:blipFill>
          <a:blip r:embed="rId3">
            <a:alphaModFix/>
          </a:blip>
          <a:stretch>
            <a:fillRect/>
          </a:stretch>
        </p:blipFill>
        <p:spPr>
          <a:xfrm>
            <a:off x="5995513" y="1151713"/>
            <a:ext cx="2143125" cy="2143125"/>
          </a:xfrm>
          <a:prstGeom prst="rect">
            <a:avLst/>
          </a:prstGeom>
          <a:noFill/>
          <a:ln>
            <a:noFill/>
          </a:ln>
        </p:spPr>
      </p:pic>
      <p:pic>
        <p:nvPicPr>
          <p:cNvPr id="143" name="Shape 143"/>
          <p:cNvPicPr preferRelativeResize="0"/>
          <p:nvPr/>
        </p:nvPicPr>
        <p:blipFill>
          <a:blip r:embed="rId4">
            <a:alphaModFix/>
          </a:blip>
          <a:stretch>
            <a:fillRect/>
          </a:stretch>
        </p:blipFill>
        <p:spPr>
          <a:xfrm>
            <a:off x="6260071" y="3294850"/>
            <a:ext cx="1614025" cy="1333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FD4AF-0358-40C8-90B4-D78D3E6D49F6}"/>
              </a:ext>
            </a:extLst>
          </p:cNvPr>
          <p:cNvSpPr>
            <a:spLocks noGrp="1"/>
          </p:cNvSpPr>
          <p:nvPr>
            <p:ph type="title"/>
          </p:nvPr>
        </p:nvSpPr>
        <p:spPr>
          <a:xfrm>
            <a:off x="610200" y="1714350"/>
            <a:ext cx="7923600" cy="857400"/>
          </a:xfrm>
        </p:spPr>
        <p:txBody>
          <a:bodyPr/>
          <a:lstStyle/>
          <a:p>
            <a:pPr algn="ctr"/>
            <a:r>
              <a:rPr lang="en-US" dirty="0"/>
              <a:t>Corporate Strategy</a:t>
            </a:r>
          </a:p>
        </p:txBody>
      </p:sp>
    </p:spTree>
    <p:extLst>
      <p:ext uri="{BB962C8B-B14F-4D97-AF65-F5344CB8AC3E}">
        <p14:creationId xmlns:p14="http://schemas.microsoft.com/office/powerpoint/2010/main" val="941327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222488" y="127140"/>
            <a:ext cx="7303200" cy="402000"/>
          </a:xfrm>
          <a:prstGeom prst="rect">
            <a:avLst/>
          </a:prstGeom>
        </p:spPr>
        <p:txBody>
          <a:bodyPr wrap="square" lIns="91425" tIns="91425" rIns="91425" bIns="91425" anchor="t" anchorCtr="0">
            <a:noAutofit/>
          </a:bodyPr>
          <a:lstStyle/>
          <a:p>
            <a:pPr marL="0" lvl="0" indent="0">
              <a:spcBef>
                <a:spcPts val="0"/>
              </a:spcBef>
              <a:buNone/>
            </a:pPr>
            <a:r>
              <a:rPr lang="en"/>
              <a:t>Corporate Strategy</a:t>
            </a:r>
          </a:p>
        </p:txBody>
      </p:sp>
      <p:sp>
        <p:nvSpPr>
          <p:cNvPr id="149" name="Shape 149"/>
          <p:cNvSpPr txBox="1"/>
          <p:nvPr/>
        </p:nvSpPr>
        <p:spPr>
          <a:xfrm>
            <a:off x="222497" y="198268"/>
            <a:ext cx="7886700" cy="624900"/>
          </a:xfrm>
          <a:prstGeom prst="rect">
            <a:avLst/>
          </a:prstGeom>
          <a:noFill/>
          <a:ln>
            <a:noFill/>
          </a:ln>
        </p:spPr>
        <p:txBody>
          <a:bodyPr wrap="square" lIns="68575" tIns="34275" rIns="68575" bIns="34275" anchor="ctr" anchorCtr="0">
            <a:noAutofit/>
          </a:bodyPr>
          <a:lstStyle/>
          <a:p>
            <a:pPr marL="0" lvl="0" indent="0" rtl="0">
              <a:lnSpc>
                <a:spcPct val="90000"/>
              </a:lnSpc>
              <a:spcBef>
                <a:spcPts val="0"/>
              </a:spcBef>
              <a:buNone/>
            </a:pPr>
            <a:endParaRPr sz="1100">
              <a:solidFill>
                <a:srgbClr val="000000"/>
              </a:solidFill>
              <a:latin typeface="Calibri"/>
              <a:ea typeface="Calibri"/>
              <a:cs typeface="Calibri"/>
              <a:sym typeface="Calibri"/>
            </a:endParaRPr>
          </a:p>
        </p:txBody>
      </p:sp>
      <p:sp>
        <p:nvSpPr>
          <p:cNvPr id="150" name="Shape 150"/>
          <p:cNvSpPr txBox="1"/>
          <p:nvPr/>
        </p:nvSpPr>
        <p:spPr>
          <a:xfrm>
            <a:off x="222497" y="823288"/>
            <a:ext cx="7886700" cy="3263400"/>
          </a:xfrm>
          <a:prstGeom prst="rect">
            <a:avLst/>
          </a:prstGeom>
          <a:noFill/>
          <a:ln>
            <a:noFill/>
          </a:ln>
        </p:spPr>
        <p:txBody>
          <a:bodyPr wrap="square" lIns="68575" tIns="34275" rIns="68575" bIns="34275" anchor="t" anchorCtr="0">
            <a:noAutofit/>
          </a:bodyPr>
          <a:lstStyle/>
          <a:p>
            <a:pPr marL="0" lvl="0" indent="0" rtl="0">
              <a:lnSpc>
                <a:spcPct val="90000"/>
              </a:lnSpc>
              <a:spcBef>
                <a:spcPts val="0"/>
              </a:spcBef>
              <a:buNone/>
            </a:pPr>
            <a:r>
              <a:rPr lang="en" sz="2100">
                <a:solidFill>
                  <a:srgbClr val="000000"/>
                </a:solidFill>
                <a:latin typeface="Calibri"/>
                <a:ea typeface="Calibri"/>
                <a:cs typeface="Calibri"/>
                <a:sym typeface="Calibri"/>
              </a:rPr>
              <a:t>Mission, Vision, Objectives, Value-Statement</a:t>
            </a:r>
          </a:p>
          <a:p>
            <a:pPr marL="0" lvl="0" indent="0" rtl="0">
              <a:lnSpc>
                <a:spcPct val="90000"/>
              </a:lnSpc>
              <a:spcBef>
                <a:spcPts val="800"/>
              </a:spcBef>
              <a:spcAft>
                <a:spcPts val="1600"/>
              </a:spcAft>
              <a:buNone/>
            </a:pPr>
            <a:endParaRPr sz="2100">
              <a:solidFill>
                <a:srgbClr val="000000"/>
              </a:solidFill>
              <a:latin typeface="Calibri"/>
              <a:ea typeface="Calibri"/>
              <a:cs typeface="Calibri"/>
              <a:sym typeface="Calibri"/>
            </a:endParaRPr>
          </a:p>
        </p:txBody>
      </p:sp>
      <p:grpSp>
        <p:nvGrpSpPr>
          <p:cNvPr id="151" name="Shape 151"/>
          <p:cNvGrpSpPr/>
          <p:nvPr/>
        </p:nvGrpSpPr>
        <p:grpSpPr>
          <a:xfrm>
            <a:off x="1450039" y="1393135"/>
            <a:ext cx="5838323" cy="3132916"/>
            <a:chOff x="1636723" y="2080"/>
            <a:chExt cx="7784430" cy="4177221"/>
          </a:xfrm>
        </p:grpSpPr>
        <p:sp>
          <p:nvSpPr>
            <p:cNvPr id="152" name="Shape 152"/>
            <p:cNvSpPr/>
            <p:nvPr/>
          </p:nvSpPr>
          <p:spPr>
            <a:xfrm rot="10800000">
              <a:off x="2067553" y="2080"/>
              <a:ext cx="7353600" cy="861900"/>
            </a:xfrm>
            <a:prstGeom prst="homePlate">
              <a:avLst>
                <a:gd name="adj" fmla="val 50000"/>
              </a:avLst>
            </a:prstGeom>
            <a:solidFill>
              <a:srgbClr val="4372C3"/>
            </a:solidFill>
            <a:ln w="12700" cap="flat" cmpd="sng">
              <a:solidFill>
                <a:srgbClr val="FFFFFF"/>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53" name="Shape 153"/>
            <p:cNvSpPr txBox="1"/>
            <p:nvPr/>
          </p:nvSpPr>
          <p:spPr>
            <a:xfrm>
              <a:off x="2283136" y="2095"/>
              <a:ext cx="7137900" cy="861900"/>
            </a:xfrm>
            <a:prstGeom prst="rect">
              <a:avLst/>
            </a:prstGeom>
            <a:noFill/>
            <a:ln>
              <a:noFill/>
            </a:ln>
          </p:spPr>
          <p:txBody>
            <a:bodyPr wrap="square" lIns="285050" tIns="68575" rIns="128000" bIns="68575" anchor="ctr" anchorCtr="0">
              <a:noAutofit/>
            </a:bodyPr>
            <a:lstStyle/>
            <a:p>
              <a:pPr marL="0" marR="0" lvl="0" indent="-114300" algn="ctr" rtl="0">
                <a:lnSpc>
                  <a:spcPct val="90000"/>
                </a:lnSpc>
                <a:spcBef>
                  <a:spcPts val="0"/>
                </a:spcBef>
                <a:spcAft>
                  <a:spcPts val="0"/>
                </a:spcAft>
                <a:buClr>
                  <a:srgbClr val="FFFFFF"/>
                </a:buClr>
                <a:buSzPts val="1800"/>
                <a:buFont typeface="Calibri"/>
                <a:buNone/>
              </a:pPr>
              <a:r>
                <a:rPr lang="en" sz="1800" b="0" i="0" u="none" strike="noStrike" cap="none">
                  <a:solidFill>
                    <a:srgbClr val="FFFFFF"/>
                  </a:solidFill>
                  <a:latin typeface="Calibri"/>
                  <a:ea typeface="Calibri"/>
                  <a:cs typeface="Calibri"/>
                  <a:sym typeface="Calibri"/>
                </a:rPr>
                <a:t>Bind the nation together by providing universal delivery service</a:t>
              </a:r>
            </a:p>
          </p:txBody>
        </p:sp>
        <p:sp>
          <p:nvSpPr>
            <p:cNvPr id="154" name="Shape 154"/>
            <p:cNvSpPr/>
            <p:nvPr/>
          </p:nvSpPr>
          <p:spPr>
            <a:xfrm>
              <a:off x="1636723" y="2095"/>
              <a:ext cx="861900" cy="861900"/>
            </a:xfrm>
            <a:prstGeom prst="ellipse">
              <a:avLst/>
            </a:prstGeom>
            <a:solidFill>
              <a:srgbClr val="BFC8E3"/>
            </a:solidFill>
            <a:ln w="12700" cap="flat" cmpd="sng">
              <a:solidFill>
                <a:srgbClr val="FFFFFF"/>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55" name="Shape 155"/>
            <p:cNvSpPr/>
            <p:nvPr/>
          </p:nvSpPr>
          <p:spPr>
            <a:xfrm rot="10800000">
              <a:off x="2067553" y="1107182"/>
              <a:ext cx="7353600" cy="861900"/>
            </a:xfrm>
            <a:prstGeom prst="homePlate">
              <a:avLst>
                <a:gd name="adj" fmla="val 50000"/>
              </a:avLst>
            </a:prstGeom>
            <a:solidFill>
              <a:srgbClr val="4372C3"/>
            </a:solidFill>
            <a:ln w="12700" cap="flat" cmpd="sng">
              <a:solidFill>
                <a:srgbClr val="FFFFFF"/>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56" name="Shape 156"/>
            <p:cNvSpPr txBox="1"/>
            <p:nvPr/>
          </p:nvSpPr>
          <p:spPr>
            <a:xfrm>
              <a:off x="2283136" y="1107197"/>
              <a:ext cx="7137900" cy="861900"/>
            </a:xfrm>
            <a:prstGeom prst="rect">
              <a:avLst/>
            </a:prstGeom>
            <a:noFill/>
            <a:ln>
              <a:noFill/>
            </a:ln>
          </p:spPr>
          <p:txBody>
            <a:bodyPr wrap="square" lIns="285050" tIns="68575" rIns="128000" bIns="68575" anchor="ctr" anchorCtr="0">
              <a:noAutofit/>
            </a:bodyPr>
            <a:lstStyle/>
            <a:p>
              <a:pPr marL="0" marR="0" lvl="0" indent="-114300" algn="ctr" rtl="0">
                <a:lnSpc>
                  <a:spcPct val="90000"/>
                </a:lnSpc>
                <a:spcBef>
                  <a:spcPts val="0"/>
                </a:spcBef>
                <a:spcAft>
                  <a:spcPts val="0"/>
                </a:spcAft>
                <a:buClr>
                  <a:srgbClr val="FFFFFF"/>
                </a:buClr>
                <a:buSzPts val="1800"/>
                <a:buFont typeface="Calibri"/>
                <a:buNone/>
              </a:pPr>
              <a:r>
                <a:rPr lang="en" sz="1800" b="0" i="0" u="none" strike="noStrike" cap="none">
                  <a:solidFill>
                    <a:srgbClr val="FFFFFF"/>
                  </a:solidFill>
                  <a:latin typeface="Calibri"/>
                  <a:ea typeface="Calibri"/>
                  <a:cs typeface="Calibri"/>
                  <a:sym typeface="Calibri"/>
                </a:rPr>
                <a:t>Postal Services that Customers Value in a Digital Economy</a:t>
              </a:r>
            </a:p>
          </p:txBody>
        </p:sp>
        <p:sp>
          <p:nvSpPr>
            <p:cNvPr id="157" name="Shape 157"/>
            <p:cNvSpPr/>
            <p:nvPr/>
          </p:nvSpPr>
          <p:spPr>
            <a:xfrm>
              <a:off x="1636723" y="1107197"/>
              <a:ext cx="861900" cy="861900"/>
            </a:xfrm>
            <a:prstGeom prst="ellipse">
              <a:avLst/>
            </a:prstGeom>
            <a:solidFill>
              <a:srgbClr val="BFC8E3"/>
            </a:solidFill>
            <a:ln w="12700" cap="flat" cmpd="sng">
              <a:solidFill>
                <a:srgbClr val="FFFFFF"/>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58" name="Shape 158"/>
            <p:cNvSpPr/>
            <p:nvPr/>
          </p:nvSpPr>
          <p:spPr>
            <a:xfrm rot="10800000">
              <a:off x="2067553" y="2212284"/>
              <a:ext cx="7353600" cy="861900"/>
            </a:xfrm>
            <a:prstGeom prst="homePlate">
              <a:avLst>
                <a:gd name="adj" fmla="val 50000"/>
              </a:avLst>
            </a:prstGeom>
            <a:solidFill>
              <a:srgbClr val="4372C3"/>
            </a:solidFill>
            <a:ln w="12700" cap="flat" cmpd="sng">
              <a:solidFill>
                <a:srgbClr val="FFFFFF"/>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59" name="Shape 159"/>
            <p:cNvSpPr txBox="1"/>
            <p:nvPr/>
          </p:nvSpPr>
          <p:spPr>
            <a:xfrm>
              <a:off x="2283136" y="2212299"/>
              <a:ext cx="7137900" cy="861900"/>
            </a:xfrm>
            <a:prstGeom prst="rect">
              <a:avLst/>
            </a:prstGeom>
            <a:noFill/>
            <a:ln>
              <a:noFill/>
            </a:ln>
          </p:spPr>
          <p:txBody>
            <a:bodyPr wrap="square" lIns="285050" tIns="68575" rIns="128000" bIns="68575" anchor="ctr" anchorCtr="0">
              <a:noAutofit/>
            </a:bodyPr>
            <a:lstStyle/>
            <a:p>
              <a:pPr marL="0" marR="0" lvl="0" indent="-114300" algn="ctr" rtl="0">
                <a:lnSpc>
                  <a:spcPct val="90000"/>
                </a:lnSpc>
                <a:spcBef>
                  <a:spcPts val="0"/>
                </a:spcBef>
                <a:spcAft>
                  <a:spcPts val="0"/>
                </a:spcAft>
                <a:buClr>
                  <a:srgbClr val="FFFFFF"/>
                </a:buClr>
                <a:buSzPts val="1800"/>
                <a:buFont typeface="Calibri"/>
                <a:buNone/>
              </a:pPr>
              <a:r>
                <a:rPr lang="en" sz="1800" b="0" i="0" u="none" strike="noStrike" cap="none">
                  <a:solidFill>
                    <a:srgbClr val="FFFFFF"/>
                  </a:solidFill>
                  <a:latin typeface="Calibri"/>
                  <a:ea typeface="Calibri"/>
                  <a:cs typeface="Calibri"/>
                  <a:sym typeface="Calibri"/>
                </a:rPr>
                <a:t>Attain 4 goals: Deliver, Equip, Innovate and Invest</a:t>
              </a:r>
            </a:p>
          </p:txBody>
        </p:sp>
        <p:sp>
          <p:nvSpPr>
            <p:cNvPr id="160" name="Shape 160"/>
            <p:cNvSpPr/>
            <p:nvPr/>
          </p:nvSpPr>
          <p:spPr>
            <a:xfrm>
              <a:off x="1636723" y="2212299"/>
              <a:ext cx="861900" cy="861900"/>
            </a:xfrm>
            <a:prstGeom prst="ellipse">
              <a:avLst/>
            </a:prstGeom>
            <a:solidFill>
              <a:srgbClr val="BFC8E3"/>
            </a:solidFill>
            <a:ln w="12700" cap="flat" cmpd="sng">
              <a:solidFill>
                <a:srgbClr val="FFFFFF"/>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61" name="Shape 161"/>
            <p:cNvSpPr/>
            <p:nvPr/>
          </p:nvSpPr>
          <p:spPr>
            <a:xfrm rot="10800000">
              <a:off x="2067553" y="3317386"/>
              <a:ext cx="7353600" cy="861900"/>
            </a:xfrm>
            <a:prstGeom prst="homePlate">
              <a:avLst>
                <a:gd name="adj" fmla="val 50000"/>
              </a:avLst>
            </a:prstGeom>
            <a:solidFill>
              <a:srgbClr val="4372C3"/>
            </a:solidFill>
            <a:ln w="12700" cap="flat" cmpd="sng">
              <a:solidFill>
                <a:srgbClr val="FFFFFF"/>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162" name="Shape 162"/>
            <p:cNvSpPr txBox="1"/>
            <p:nvPr/>
          </p:nvSpPr>
          <p:spPr>
            <a:xfrm>
              <a:off x="2283136" y="3317401"/>
              <a:ext cx="7137900" cy="861900"/>
            </a:xfrm>
            <a:prstGeom prst="rect">
              <a:avLst/>
            </a:prstGeom>
            <a:noFill/>
            <a:ln>
              <a:noFill/>
            </a:ln>
          </p:spPr>
          <p:txBody>
            <a:bodyPr wrap="square" lIns="285050" tIns="68575" rIns="128000" bIns="68575" anchor="ctr" anchorCtr="0">
              <a:noAutofit/>
            </a:bodyPr>
            <a:lstStyle/>
            <a:p>
              <a:pPr marL="0" marR="0" lvl="0" indent="-114300" algn="ctr" rtl="0">
                <a:lnSpc>
                  <a:spcPct val="90000"/>
                </a:lnSpc>
                <a:spcBef>
                  <a:spcPts val="0"/>
                </a:spcBef>
                <a:spcAft>
                  <a:spcPts val="0"/>
                </a:spcAft>
                <a:buClr>
                  <a:srgbClr val="FFFFFF"/>
                </a:buClr>
                <a:buSzPts val="1800"/>
                <a:buFont typeface="Calibri"/>
                <a:buNone/>
              </a:pPr>
              <a:r>
                <a:rPr lang="en" sz="1800" b="0" i="0" u="none" strike="noStrike" cap="none">
                  <a:solidFill>
                    <a:srgbClr val="FFFFFF"/>
                  </a:solidFill>
                  <a:latin typeface="Calibri"/>
                  <a:ea typeface="Calibri"/>
                  <a:cs typeface="Calibri"/>
                  <a:sym typeface="Calibri"/>
                </a:rPr>
                <a:t>Understand Customer Needs, Provide more visibility, Transform Existing Mailer and Shipper Experience</a:t>
              </a:r>
            </a:p>
          </p:txBody>
        </p:sp>
        <p:sp>
          <p:nvSpPr>
            <p:cNvPr id="163" name="Shape 163"/>
            <p:cNvSpPr/>
            <p:nvPr/>
          </p:nvSpPr>
          <p:spPr>
            <a:xfrm>
              <a:off x="1636723" y="3317401"/>
              <a:ext cx="861900" cy="861900"/>
            </a:xfrm>
            <a:prstGeom prst="ellipse">
              <a:avLst/>
            </a:prstGeom>
            <a:solidFill>
              <a:srgbClr val="BFC8E3"/>
            </a:solidFill>
            <a:ln w="12700" cap="flat" cmpd="sng">
              <a:solidFill>
                <a:srgbClr val="FFFFFF"/>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grpSp>
      <p:sp>
        <p:nvSpPr>
          <p:cNvPr id="164" name="Shape 164"/>
          <p:cNvSpPr txBox="1"/>
          <p:nvPr/>
        </p:nvSpPr>
        <p:spPr>
          <a:xfrm>
            <a:off x="1491446" y="1565263"/>
            <a:ext cx="705900" cy="276900"/>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b="0" i="0" u="none" strike="noStrike" cap="none">
                <a:solidFill>
                  <a:srgbClr val="000000"/>
                </a:solidFill>
                <a:latin typeface="Calibri"/>
                <a:ea typeface="Calibri"/>
                <a:cs typeface="Calibri"/>
                <a:sym typeface="Calibri"/>
              </a:rPr>
              <a:t>Mission</a:t>
            </a:r>
          </a:p>
        </p:txBody>
      </p:sp>
      <p:sp>
        <p:nvSpPr>
          <p:cNvPr id="165" name="Shape 165"/>
          <p:cNvSpPr txBox="1"/>
          <p:nvPr/>
        </p:nvSpPr>
        <p:spPr>
          <a:xfrm>
            <a:off x="1491450" y="2410550"/>
            <a:ext cx="705900" cy="364200"/>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rgbClr val="000000"/>
                </a:solidFill>
                <a:latin typeface="Calibri"/>
                <a:ea typeface="Calibri"/>
                <a:cs typeface="Calibri"/>
                <a:sym typeface="Calibri"/>
              </a:rPr>
              <a:t>Vision</a:t>
            </a:r>
          </a:p>
        </p:txBody>
      </p:sp>
      <p:sp>
        <p:nvSpPr>
          <p:cNvPr id="166" name="Shape 166"/>
          <p:cNvSpPr txBox="1"/>
          <p:nvPr/>
        </p:nvSpPr>
        <p:spPr>
          <a:xfrm>
            <a:off x="1376501" y="3211568"/>
            <a:ext cx="935700" cy="253800"/>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200">
                <a:solidFill>
                  <a:srgbClr val="000000"/>
                </a:solidFill>
                <a:latin typeface="Calibri"/>
                <a:ea typeface="Calibri"/>
                <a:cs typeface="Calibri"/>
                <a:sym typeface="Calibri"/>
              </a:rPr>
              <a:t>Objectives</a:t>
            </a:r>
          </a:p>
        </p:txBody>
      </p:sp>
      <p:sp>
        <p:nvSpPr>
          <p:cNvPr id="167" name="Shape 167"/>
          <p:cNvSpPr txBox="1"/>
          <p:nvPr/>
        </p:nvSpPr>
        <p:spPr>
          <a:xfrm>
            <a:off x="1408688" y="3981715"/>
            <a:ext cx="788400" cy="438600"/>
          </a:xfrm>
          <a:prstGeom prst="rect">
            <a:avLst/>
          </a:prstGeom>
          <a:noFill/>
          <a:ln>
            <a:noFill/>
          </a:ln>
        </p:spPr>
        <p:txBody>
          <a:bodyPr wrap="square" lIns="68575" tIns="34275" rIns="68575" bIns="34275" anchor="t" anchorCtr="0">
            <a:noAutofit/>
          </a:bodyPr>
          <a:lstStyle/>
          <a:p>
            <a:pPr marL="0" marR="0" lvl="0" indent="0" algn="ctr" rtl="0">
              <a:spcBef>
                <a:spcPts val="0"/>
              </a:spcBef>
              <a:buNone/>
            </a:pPr>
            <a:r>
              <a:rPr lang="en" sz="1200">
                <a:solidFill>
                  <a:srgbClr val="000000"/>
                </a:solidFill>
                <a:latin typeface="Calibri"/>
                <a:ea typeface="Calibri"/>
                <a:cs typeface="Calibri"/>
                <a:sym typeface="Calibri"/>
              </a:rPr>
              <a:t>Value-</a:t>
            </a:r>
            <a:br>
              <a:rPr lang="en" sz="1200">
                <a:solidFill>
                  <a:srgbClr val="000000"/>
                </a:solidFill>
                <a:latin typeface="Calibri"/>
                <a:ea typeface="Calibri"/>
                <a:cs typeface="Calibri"/>
                <a:sym typeface="Calibri"/>
              </a:rPr>
            </a:br>
            <a:r>
              <a:rPr lang="en" sz="1200">
                <a:solidFill>
                  <a:srgbClr val="000000"/>
                </a:solidFill>
                <a:latin typeface="Calibri"/>
                <a:ea typeface="Calibri"/>
                <a:cs typeface="Calibri"/>
                <a:sym typeface="Calibri"/>
              </a:rPr>
              <a:t>Statement</a:t>
            </a:r>
          </a:p>
        </p:txBody>
      </p:sp>
      <p:sp>
        <p:nvSpPr>
          <p:cNvPr id="168" name="Shape 168"/>
          <p:cNvSpPr txBox="1"/>
          <p:nvPr/>
        </p:nvSpPr>
        <p:spPr>
          <a:xfrm>
            <a:off x="6472300" y="776375"/>
            <a:ext cx="2097600" cy="268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a:spcBef>
                <a:spcPts val="0"/>
              </a:spcBef>
              <a:buNone/>
            </a:pPr>
            <a:r>
              <a:rPr lang="en"/>
              <a:t>Corporate Strategy</a:t>
            </a:r>
          </a:p>
        </p:txBody>
      </p:sp>
      <p:pic>
        <p:nvPicPr>
          <p:cNvPr id="174" name="Shape 174"/>
          <p:cNvPicPr preferRelativeResize="0"/>
          <p:nvPr/>
        </p:nvPicPr>
        <p:blipFill rotWithShape="1">
          <a:blip r:embed="rId3">
            <a:alphaModFix/>
          </a:blip>
          <a:srcRect/>
          <a:stretch/>
        </p:blipFill>
        <p:spPr>
          <a:xfrm>
            <a:off x="1071563" y="1114424"/>
            <a:ext cx="6717600" cy="3593400"/>
          </a:xfrm>
          <a:prstGeom prst="rect">
            <a:avLst/>
          </a:prstGeom>
          <a:noFill/>
          <a:ln>
            <a:noFill/>
          </a:ln>
        </p:spPr>
      </p:pic>
      <p:sp>
        <p:nvSpPr>
          <p:cNvPr id="175" name="Shape 175"/>
          <p:cNvSpPr txBox="1"/>
          <p:nvPr/>
        </p:nvSpPr>
        <p:spPr>
          <a:xfrm>
            <a:off x="6472300" y="776375"/>
            <a:ext cx="2097600" cy="268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2318-6184-4457-85E6-D873323BA377}"/>
              </a:ext>
            </a:extLst>
          </p:cNvPr>
          <p:cNvSpPr>
            <a:spLocks noGrp="1"/>
          </p:cNvSpPr>
          <p:nvPr>
            <p:ph type="title"/>
          </p:nvPr>
        </p:nvSpPr>
        <p:spPr>
          <a:xfrm>
            <a:off x="610200" y="2034777"/>
            <a:ext cx="7923600" cy="857400"/>
          </a:xfrm>
        </p:spPr>
        <p:txBody>
          <a:bodyPr/>
          <a:lstStyle/>
          <a:p>
            <a:pPr algn="ctr"/>
            <a:r>
              <a:rPr lang="en-US" dirty="0"/>
              <a:t>Business / Service Unit Strategy </a:t>
            </a:r>
          </a:p>
        </p:txBody>
      </p:sp>
    </p:spTree>
    <p:extLst>
      <p:ext uri="{BB962C8B-B14F-4D97-AF65-F5344CB8AC3E}">
        <p14:creationId xmlns:p14="http://schemas.microsoft.com/office/powerpoint/2010/main" val="87587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227013" y="125565"/>
            <a:ext cx="7303200" cy="402000"/>
          </a:xfrm>
          <a:prstGeom prst="rect">
            <a:avLst/>
          </a:prstGeom>
        </p:spPr>
        <p:txBody>
          <a:bodyPr wrap="square" lIns="91425" tIns="91425" rIns="91425" bIns="91425" anchor="t" anchorCtr="0">
            <a:noAutofit/>
          </a:bodyPr>
          <a:lstStyle/>
          <a:p>
            <a:pPr marL="0" lvl="0" indent="0">
              <a:spcBef>
                <a:spcPts val="0"/>
              </a:spcBef>
              <a:buNone/>
            </a:pPr>
            <a:r>
              <a:rPr lang="en"/>
              <a:t>Business/Service Unit Strategy</a:t>
            </a:r>
          </a:p>
        </p:txBody>
      </p:sp>
      <p:sp>
        <p:nvSpPr>
          <p:cNvPr id="181" name="Shape 181"/>
          <p:cNvSpPr txBox="1"/>
          <p:nvPr/>
        </p:nvSpPr>
        <p:spPr>
          <a:xfrm>
            <a:off x="227025" y="1216823"/>
            <a:ext cx="8506500" cy="3482100"/>
          </a:xfrm>
          <a:prstGeom prst="rect">
            <a:avLst/>
          </a:prstGeom>
          <a:noFill/>
          <a:ln>
            <a:noFill/>
          </a:ln>
        </p:spPr>
        <p:txBody>
          <a:bodyPr wrap="square" lIns="68575" tIns="34275" rIns="68575" bIns="34275" anchor="t" anchorCtr="0">
            <a:noAutofit/>
          </a:bodyPr>
          <a:lstStyle/>
          <a:p>
            <a:pPr marL="177800" lvl="0" indent="-184150" rtl="0">
              <a:lnSpc>
                <a:spcPct val="70000"/>
              </a:lnSpc>
              <a:spcBef>
                <a:spcPts val="0"/>
              </a:spcBef>
              <a:buClr>
                <a:srgbClr val="000000"/>
              </a:buClr>
              <a:buSzPts val="2100"/>
              <a:buChar char="•"/>
            </a:pPr>
            <a:r>
              <a:rPr lang="en" sz="2100">
                <a:solidFill>
                  <a:srgbClr val="000000"/>
                </a:solidFill>
                <a:latin typeface="Calibri"/>
                <a:ea typeface="Calibri"/>
                <a:cs typeface="Calibri"/>
                <a:sym typeface="Calibri"/>
              </a:rPr>
              <a:t>Understand Changing Customer Needs and Market Trends</a:t>
            </a:r>
          </a:p>
          <a:p>
            <a:pPr marL="177800" lvl="0" indent="-184150" rtl="0">
              <a:lnSpc>
                <a:spcPct val="70000"/>
              </a:lnSpc>
              <a:spcBef>
                <a:spcPts val="800"/>
              </a:spcBef>
              <a:buClr>
                <a:srgbClr val="000000"/>
              </a:buClr>
              <a:buSzPts val="2100"/>
              <a:buChar char="•"/>
            </a:pPr>
            <a:r>
              <a:rPr lang="en" sz="2100">
                <a:solidFill>
                  <a:srgbClr val="000000"/>
                </a:solidFill>
                <a:latin typeface="Calibri"/>
                <a:ea typeface="Calibri"/>
                <a:cs typeface="Calibri"/>
                <a:sym typeface="Calibri"/>
              </a:rPr>
              <a:t>Provide More Visibility and Control of Mail and Package Delivery Services</a:t>
            </a:r>
          </a:p>
          <a:p>
            <a:pPr marL="177800" lvl="0" indent="-184150" rtl="0">
              <a:lnSpc>
                <a:spcPct val="70000"/>
              </a:lnSpc>
              <a:spcBef>
                <a:spcPts val="800"/>
              </a:spcBef>
              <a:buClr>
                <a:srgbClr val="000000"/>
              </a:buClr>
              <a:buSzPts val="2100"/>
              <a:buChar char="•"/>
            </a:pPr>
            <a:r>
              <a:rPr lang="en" sz="2100">
                <a:solidFill>
                  <a:srgbClr val="000000"/>
                </a:solidFill>
                <a:latin typeface="Calibri"/>
                <a:ea typeface="Calibri"/>
                <a:cs typeface="Calibri"/>
                <a:sym typeface="Calibri"/>
              </a:rPr>
              <a:t>Transform the Commercial Mailer and Shipper Experience</a:t>
            </a:r>
          </a:p>
          <a:p>
            <a:pPr marL="177800" lvl="0" indent="-184150" rtl="0">
              <a:lnSpc>
                <a:spcPct val="70000"/>
              </a:lnSpc>
              <a:spcBef>
                <a:spcPts val="800"/>
              </a:spcBef>
              <a:buClr>
                <a:srgbClr val="000000"/>
              </a:buClr>
              <a:buSzPts val="2100"/>
              <a:buChar char="•"/>
            </a:pPr>
            <a:r>
              <a:rPr lang="en" sz="2100">
                <a:solidFill>
                  <a:srgbClr val="000000"/>
                </a:solidFill>
                <a:latin typeface="Calibri"/>
                <a:ea typeface="Calibri"/>
                <a:cs typeface="Calibri"/>
                <a:sym typeface="Calibri"/>
              </a:rPr>
              <a:t>Improve Retail Experiences and Expand Digital and Alternative Access</a:t>
            </a:r>
          </a:p>
          <a:p>
            <a:pPr marL="177800" lvl="0" indent="-184150" rtl="0">
              <a:lnSpc>
                <a:spcPct val="70000"/>
              </a:lnSpc>
              <a:spcBef>
                <a:spcPts val="800"/>
              </a:spcBef>
              <a:buClr>
                <a:srgbClr val="000000"/>
              </a:buClr>
              <a:buSzPts val="2100"/>
              <a:buChar char="•"/>
            </a:pPr>
            <a:r>
              <a:rPr lang="en" sz="2100">
                <a:solidFill>
                  <a:srgbClr val="000000"/>
                </a:solidFill>
                <a:latin typeface="Calibri"/>
                <a:ea typeface="Calibri"/>
                <a:cs typeface="Calibri"/>
                <a:sym typeface="Calibri"/>
              </a:rPr>
              <a:t>Enable a Seamless Cross-Border Experience for Customers</a:t>
            </a:r>
          </a:p>
          <a:p>
            <a:pPr marL="177800" lvl="0" indent="-184150" rtl="0">
              <a:lnSpc>
                <a:spcPct val="70000"/>
              </a:lnSpc>
              <a:spcBef>
                <a:spcPts val="800"/>
              </a:spcBef>
              <a:buClr>
                <a:srgbClr val="000000"/>
              </a:buClr>
              <a:buSzPts val="2100"/>
              <a:buChar char="•"/>
            </a:pPr>
            <a:r>
              <a:rPr lang="en" sz="2100">
                <a:solidFill>
                  <a:srgbClr val="000000"/>
                </a:solidFill>
                <a:latin typeface="Calibri"/>
                <a:ea typeface="Calibri"/>
                <a:cs typeface="Calibri"/>
                <a:sym typeface="Calibri"/>
              </a:rPr>
              <a:t>Build a World-Class Customer Care Process</a:t>
            </a:r>
          </a:p>
          <a:p>
            <a:pPr marL="177800" lvl="0" indent="-184150" rtl="0">
              <a:lnSpc>
                <a:spcPct val="70000"/>
              </a:lnSpc>
              <a:spcBef>
                <a:spcPts val="800"/>
              </a:spcBef>
              <a:spcAft>
                <a:spcPts val="1600"/>
              </a:spcAft>
              <a:buClr>
                <a:srgbClr val="000000"/>
              </a:buClr>
              <a:buSzPts val="2100"/>
              <a:buChar char="•"/>
            </a:pPr>
            <a:r>
              <a:rPr lang="en" sz="2100">
                <a:solidFill>
                  <a:srgbClr val="000000"/>
                </a:solidFill>
                <a:latin typeface="Calibri"/>
                <a:ea typeface="Calibri"/>
                <a:cs typeface="Calibri"/>
                <a:sym typeface="Calibri"/>
              </a:rPr>
              <a:t>Increase Customer Engagement Through Social Media</a:t>
            </a:r>
          </a:p>
        </p:txBody>
      </p:sp>
      <p:sp>
        <p:nvSpPr>
          <p:cNvPr id="182" name="Shape 182"/>
          <p:cNvSpPr txBox="1"/>
          <p:nvPr/>
        </p:nvSpPr>
        <p:spPr>
          <a:xfrm>
            <a:off x="6472300" y="776375"/>
            <a:ext cx="2097600" cy="268800"/>
          </a:xfrm>
          <a:prstGeom prst="rect">
            <a:avLst/>
          </a:prstGeom>
          <a:noFill/>
          <a:ln>
            <a:noFill/>
          </a:ln>
        </p:spPr>
        <p:txBody>
          <a:bodyPr wrap="square" lIns="91425" tIns="91425" rIns="91425" bIns="91425" anchor="t" anchorCtr="0">
            <a:noAutofit/>
          </a:bodyPr>
          <a:lstStyle/>
          <a:p>
            <a:pPr marL="0" lvl="0" indent="0">
              <a:spcBef>
                <a:spcPts val="0"/>
              </a:spcBef>
              <a:buNone/>
            </a:pPr>
            <a:r>
              <a:rPr lang="en"/>
              <a:t>Swapnil Panchal</a:t>
            </a:r>
          </a:p>
        </p:txBody>
      </p:sp>
      <p:sp>
        <p:nvSpPr>
          <p:cNvPr id="183" name="Shape 183"/>
          <p:cNvSpPr txBox="1"/>
          <p:nvPr/>
        </p:nvSpPr>
        <p:spPr>
          <a:xfrm>
            <a:off x="348475" y="794525"/>
            <a:ext cx="5715000" cy="268800"/>
          </a:xfrm>
          <a:prstGeom prst="rect">
            <a:avLst/>
          </a:prstGeom>
          <a:noFill/>
          <a:ln>
            <a:noFill/>
          </a:ln>
        </p:spPr>
        <p:txBody>
          <a:bodyPr wrap="square" lIns="91425" tIns="91425" rIns="91425" bIns="91425" anchor="t" anchorCtr="0">
            <a:noAutofit/>
          </a:bodyPr>
          <a:lstStyle/>
          <a:p>
            <a:pPr marL="0" lvl="0" indent="0">
              <a:spcBef>
                <a:spcPts val="0"/>
              </a:spcBef>
              <a:buNone/>
            </a:pPr>
            <a:r>
              <a:rPr lang="en"/>
              <a:t>Mission, Vision, Objectives, Value Statement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ctrTitle"/>
          </p:nvPr>
        </p:nvSpPr>
        <p:spPr>
          <a:xfrm>
            <a:off x="685800" y="1717919"/>
            <a:ext cx="7772400" cy="1102500"/>
          </a:xfrm>
          <a:prstGeom prst="rect">
            <a:avLst/>
          </a:prstGeom>
        </p:spPr>
        <p:txBody>
          <a:bodyPr wrap="square" lIns="91425" tIns="91425" rIns="91425" bIns="91425" anchor="b" anchorCtr="0">
            <a:noAutofit/>
          </a:bodyPr>
          <a:lstStyle/>
          <a:p>
            <a:pPr marL="0" lvl="0" indent="0" algn="ctr">
              <a:spcBef>
                <a:spcPts val="0"/>
              </a:spcBef>
              <a:buNone/>
            </a:pPr>
            <a:r>
              <a:rPr lang="en"/>
              <a:t>IT Strategy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p:nvPr/>
        </p:nvSpPr>
        <p:spPr>
          <a:xfrm>
            <a:off x="311700" y="360250"/>
            <a:ext cx="8520600" cy="572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800" dirty="0">
                <a:solidFill>
                  <a:srgbClr val="000000"/>
                </a:solidFill>
              </a:rPr>
              <a:t>Mission												     			</a:t>
            </a:r>
            <a:r>
              <a:rPr lang="en" sz="1200" dirty="0">
                <a:solidFill>
                  <a:srgbClr val="000000"/>
                </a:solidFill>
              </a:rPr>
              <a:t>Wenpei Wang</a:t>
            </a:r>
          </a:p>
        </p:txBody>
      </p:sp>
      <p:sp>
        <p:nvSpPr>
          <p:cNvPr id="194" name="Shape 194"/>
          <p:cNvSpPr txBox="1"/>
          <p:nvPr/>
        </p:nvSpPr>
        <p:spPr>
          <a:xfrm>
            <a:off x="265317" y="1365466"/>
            <a:ext cx="8520600" cy="1511100"/>
          </a:xfrm>
          <a:prstGeom prst="rect">
            <a:avLst/>
          </a:prstGeom>
          <a:noFill/>
          <a:ln>
            <a:noFill/>
          </a:ln>
        </p:spPr>
        <p:txBody>
          <a:bodyPr wrap="square" lIns="91425" tIns="91425" rIns="91425" bIns="91425" anchor="t" anchorCtr="0">
            <a:noAutofit/>
          </a:bodyPr>
          <a:lstStyle/>
          <a:p>
            <a:pPr marL="457200" lvl="0" indent="-342900" rtl="0">
              <a:lnSpc>
                <a:spcPct val="115000"/>
              </a:lnSpc>
              <a:spcBef>
                <a:spcPts val="0"/>
              </a:spcBef>
              <a:spcAft>
                <a:spcPts val="1600"/>
              </a:spcAft>
              <a:buClr>
                <a:srgbClr val="595959"/>
              </a:buClr>
              <a:buSzPts val="1800"/>
              <a:buChar char="●"/>
            </a:pPr>
            <a:r>
              <a:rPr lang="en" sz="1800" dirty="0">
                <a:solidFill>
                  <a:srgbClr val="595959"/>
                </a:solidFill>
              </a:rPr>
              <a:t>USPS would try to use the advanced tracking technology for locating the packages.</a:t>
            </a:r>
          </a:p>
          <a:p>
            <a:pPr marL="457200" lvl="0" indent="-342900" rtl="0">
              <a:lnSpc>
                <a:spcPct val="115000"/>
              </a:lnSpc>
              <a:spcBef>
                <a:spcPts val="0"/>
              </a:spcBef>
              <a:spcAft>
                <a:spcPts val="1600"/>
              </a:spcAft>
              <a:buClr>
                <a:srgbClr val="595959"/>
              </a:buClr>
              <a:buSzPts val="1800"/>
              <a:buChar char="●"/>
            </a:pPr>
            <a:r>
              <a:rPr lang="en" sz="1800" dirty="0">
                <a:solidFill>
                  <a:srgbClr val="595959"/>
                </a:solidFill>
              </a:rPr>
              <a:t>Reducing the cost and saving the time for raising the customer experience.</a:t>
            </a:r>
          </a:p>
          <a:p>
            <a:pPr marL="457200" lvl="0" indent="-342900" rtl="0">
              <a:lnSpc>
                <a:spcPct val="115000"/>
              </a:lnSpc>
              <a:spcBef>
                <a:spcPts val="0"/>
              </a:spcBef>
              <a:spcAft>
                <a:spcPts val="1600"/>
              </a:spcAft>
              <a:buClr>
                <a:srgbClr val="595959"/>
              </a:buClr>
              <a:buSzPts val="1800"/>
              <a:buChar char="●"/>
            </a:pPr>
            <a:r>
              <a:rPr lang="en" sz="1800" dirty="0">
                <a:solidFill>
                  <a:srgbClr val="595959"/>
                </a:solidFill>
              </a:rPr>
              <a:t>Optimizing the transportation algorithm for faster delivery.</a:t>
            </a:r>
          </a:p>
        </p:txBody>
      </p:sp>
      <p:pic>
        <p:nvPicPr>
          <p:cNvPr id="195" name="Shape 195" descr="Image result for usps"/>
          <p:cNvPicPr preferRelativeResize="0"/>
          <p:nvPr/>
        </p:nvPicPr>
        <p:blipFill>
          <a:blip r:embed="rId3">
            <a:alphaModFix/>
          </a:blip>
          <a:stretch>
            <a:fillRect/>
          </a:stretch>
        </p:blipFill>
        <p:spPr>
          <a:xfrm>
            <a:off x="1702725" y="136125"/>
            <a:ext cx="2183175" cy="1091600"/>
          </a:xfrm>
          <a:prstGeom prst="rect">
            <a:avLst/>
          </a:prstGeom>
          <a:noFill/>
          <a:ln>
            <a:noFill/>
          </a:ln>
        </p:spPr>
      </p:pic>
      <p:sp>
        <p:nvSpPr>
          <p:cNvPr id="196" name="Shape 196"/>
          <p:cNvSpPr txBox="1"/>
          <p:nvPr/>
        </p:nvSpPr>
        <p:spPr>
          <a:xfrm>
            <a:off x="311700" y="2988050"/>
            <a:ext cx="8520600" cy="572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800">
                <a:solidFill>
                  <a:srgbClr val="000000"/>
                </a:solidFill>
              </a:rPr>
              <a:t>Vision												     </a:t>
            </a:r>
          </a:p>
        </p:txBody>
      </p:sp>
      <p:sp>
        <p:nvSpPr>
          <p:cNvPr id="197" name="Shape 197"/>
          <p:cNvSpPr txBox="1"/>
          <p:nvPr/>
        </p:nvSpPr>
        <p:spPr>
          <a:xfrm>
            <a:off x="311700" y="3699475"/>
            <a:ext cx="8520600" cy="5727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 sz="1800">
                <a:solidFill>
                  <a:srgbClr val="595959"/>
                </a:solidFill>
              </a:rPr>
              <a:t>By taking the latest technology and faster delivery for being the market leader.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p:nvPr/>
        </p:nvSpPr>
        <p:spPr>
          <a:xfrm>
            <a:off x="226925" y="211875"/>
            <a:ext cx="8520600" cy="572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800" dirty="0">
                <a:solidFill>
                  <a:srgbClr val="000000"/>
                </a:solidFill>
              </a:rPr>
              <a:t>Objectives															 </a:t>
            </a:r>
            <a:r>
              <a:rPr lang="en" sz="1200" dirty="0">
                <a:solidFill>
                  <a:srgbClr val="000000"/>
                </a:solidFill>
              </a:rPr>
              <a:t>Wenpei Wang</a:t>
            </a:r>
          </a:p>
        </p:txBody>
      </p:sp>
      <p:sp>
        <p:nvSpPr>
          <p:cNvPr id="203" name="Shape 203"/>
          <p:cNvSpPr txBox="1"/>
          <p:nvPr/>
        </p:nvSpPr>
        <p:spPr>
          <a:xfrm>
            <a:off x="409800" y="904325"/>
            <a:ext cx="5009400" cy="29322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buNone/>
            </a:pPr>
            <a:r>
              <a:rPr lang="en"/>
              <a:t>Chip based package: To use this kind of GPS built-in package could easy track the accurate location of your goods, and the chip would automatically calculate the remaining delivery time. In addition, this package can be used for more than hundreds time and it would potential reduce the cost.</a:t>
            </a:r>
          </a:p>
          <a:p>
            <a:pPr marL="0" lvl="0" indent="0" rtl="0">
              <a:lnSpc>
                <a:spcPct val="115000"/>
              </a:lnSpc>
              <a:spcBef>
                <a:spcPts val="0"/>
              </a:spcBef>
              <a:buNone/>
            </a:pPr>
            <a:endParaRPr/>
          </a:p>
          <a:p>
            <a:pPr marL="0" lvl="0" indent="0" rtl="0">
              <a:lnSpc>
                <a:spcPct val="115000"/>
              </a:lnSpc>
              <a:spcBef>
                <a:spcPts val="0"/>
              </a:spcBef>
              <a:buNone/>
            </a:pPr>
            <a:endParaRPr/>
          </a:p>
          <a:p>
            <a:pPr marL="0" lvl="0" indent="0" rtl="0">
              <a:lnSpc>
                <a:spcPct val="115000"/>
              </a:lnSpc>
              <a:spcBef>
                <a:spcPts val="0"/>
              </a:spcBef>
              <a:buNone/>
            </a:pPr>
            <a:r>
              <a:rPr lang="en"/>
              <a:t>Drone delivery: Taking advantage of the drones to deliver for reducing the labor cost. Amazon has been tested this new method for delivery.</a:t>
            </a:r>
          </a:p>
          <a:p>
            <a:pPr marL="0" lvl="0" indent="0" rtl="0">
              <a:spcBef>
                <a:spcPts val="0"/>
              </a:spcBef>
              <a:buNone/>
            </a:pPr>
            <a:endParaRPr/>
          </a:p>
          <a:p>
            <a:pPr marL="0" lvl="0" indent="0" rtl="0">
              <a:spcBef>
                <a:spcPts val="0"/>
              </a:spcBef>
              <a:buNone/>
            </a:pPr>
            <a:endParaRPr/>
          </a:p>
          <a:p>
            <a:pPr marL="0" lvl="0" indent="0" rtl="0">
              <a:spcBef>
                <a:spcPts val="0"/>
              </a:spcBef>
              <a:buNone/>
            </a:pPr>
            <a:endParaRPr/>
          </a:p>
        </p:txBody>
      </p:sp>
      <p:pic>
        <p:nvPicPr>
          <p:cNvPr id="204" name="Shape 204"/>
          <p:cNvPicPr preferRelativeResize="0"/>
          <p:nvPr/>
        </p:nvPicPr>
        <p:blipFill>
          <a:blip r:embed="rId3">
            <a:alphaModFix/>
          </a:blip>
          <a:stretch>
            <a:fillRect/>
          </a:stretch>
        </p:blipFill>
        <p:spPr>
          <a:xfrm>
            <a:off x="5675725" y="1407238"/>
            <a:ext cx="3071801" cy="2039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ctrTitle"/>
          </p:nvPr>
        </p:nvSpPr>
        <p:spPr>
          <a:xfrm>
            <a:off x="403650" y="601423"/>
            <a:ext cx="7686600" cy="754800"/>
          </a:xfrm>
          <a:prstGeom prst="rect">
            <a:avLst/>
          </a:prstGeom>
        </p:spPr>
        <p:txBody>
          <a:bodyPr wrap="square" lIns="91425" tIns="91425" rIns="91425" bIns="91425" anchor="b" anchorCtr="0">
            <a:noAutofit/>
          </a:bodyPr>
          <a:lstStyle/>
          <a:p>
            <a:pPr marL="0" lvl="0" indent="0" algn="l" rtl="0">
              <a:spcBef>
                <a:spcPts val="0"/>
              </a:spcBef>
              <a:buNone/>
            </a:pPr>
            <a:r>
              <a:rPr lang="en" sz="2800" b="0">
                <a:latin typeface="Arial"/>
                <a:ea typeface="Arial"/>
                <a:cs typeface="Arial"/>
                <a:sym typeface="Arial"/>
              </a:rPr>
              <a:t>Objectives</a:t>
            </a:r>
          </a:p>
          <a:p>
            <a:pPr marL="0" lvl="0" indent="0" algn="r" rtl="0">
              <a:spcBef>
                <a:spcPts val="0"/>
              </a:spcBef>
              <a:buNone/>
            </a:pPr>
            <a:r>
              <a:rPr lang="en" sz="1200" b="0">
                <a:latin typeface="Arial"/>
                <a:ea typeface="Arial"/>
                <a:cs typeface="Arial"/>
                <a:sym typeface="Arial"/>
              </a:rPr>
              <a:t>Wenpei Wang</a:t>
            </a:r>
          </a:p>
          <a:p>
            <a:pPr marL="0" lvl="0" indent="-69850" rtl="0">
              <a:spcBef>
                <a:spcPts val="0"/>
              </a:spcBef>
              <a:buClr>
                <a:schemeClr val="dk1"/>
              </a:buClr>
              <a:buSzPts val="1100"/>
              <a:buFont typeface="Arial"/>
              <a:buNone/>
            </a:pPr>
            <a:endParaRPr sz="2800" b="0">
              <a:latin typeface="Arial"/>
              <a:ea typeface="Arial"/>
              <a:cs typeface="Arial"/>
              <a:sym typeface="Arial"/>
            </a:endParaRPr>
          </a:p>
        </p:txBody>
      </p:sp>
      <p:sp>
        <p:nvSpPr>
          <p:cNvPr id="210" name="Shape 210"/>
          <p:cNvSpPr txBox="1">
            <a:spLocks noGrp="1"/>
          </p:cNvSpPr>
          <p:nvPr>
            <p:ph type="subTitle" idx="1"/>
          </p:nvPr>
        </p:nvSpPr>
        <p:spPr>
          <a:xfrm>
            <a:off x="403650" y="1226050"/>
            <a:ext cx="5799600" cy="2836500"/>
          </a:xfrm>
          <a:prstGeom prst="rect">
            <a:avLst/>
          </a:prstGeom>
        </p:spPr>
        <p:txBody>
          <a:bodyPr wrap="square" lIns="91425" tIns="91425" rIns="91425" bIns="91425" anchor="ctr" anchorCtr="0">
            <a:noAutofit/>
          </a:bodyPr>
          <a:lstStyle/>
          <a:p>
            <a:pPr marL="0" lvl="0" indent="0" algn="l" rtl="0">
              <a:lnSpc>
                <a:spcPct val="115000"/>
              </a:lnSpc>
              <a:spcBef>
                <a:spcPts val="0"/>
              </a:spcBef>
              <a:buNone/>
            </a:pPr>
            <a:r>
              <a:rPr lang="en" sz="1400">
                <a:solidFill>
                  <a:schemeClr val="dk1"/>
                </a:solidFill>
                <a:latin typeface="Arial"/>
                <a:ea typeface="Arial"/>
                <a:cs typeface="Arial"/>
                <a:sym typeface="Arial"/>
              </a:rPr>
              <a:t>Routes analytics-Big data: </a:t>
            </a:r>
          </a:p>
          <a:p>
            <a:pPr marL="0" lvl="0" indent="0" algn="l" rtl="0">
              <a:lnSpc>
                <a:spcPct val="115000"/>
              </a:lnSpc>
              <a:spcBef>
                <a:spcPts val="0"/>
              </a:spcBef>
              <a:buNone/>
            </a:pPr>
            <a:r>
              <a:rPr lang="en" sz="1400">
                <a:solidFill>
                  <a:schemeClr val="dk1"/>
                </a:solidFill>
                <a:latin typeface="Arial"/>
                <a:ea typeface="Arial"/>
                <a:cs typeface="Arial"/>
                <a:sym typeface="Arial"/>
              </a:rPr>
              <a:t>Collecting tons of routing data and saving into database for exploring the potential benefits. Through researching the data, a best route would be created and it including the duration, transportation method and cost, etc.</a:t>
            </a:r>
          </a:p>
          <a:p>
            <a:pPr marL="0" lvl="0" indent="0" algn="l" rtl="0">
              <a:lnSpc>
                <a:spcPct val="115000"/>
              </a:lnSpc>
              <a:spcBef>
                <a:spcPts val="0"/>
              </a:spcBef>
              <a:buNone/>
            </a:pPr>
            <a:endParaRPr sz="1400">
              <a:solidFill>
                <a:schemeClr val="dk1"/>
              </a:solidFill>
              <a:latin typeface="Arial"/>
              <a:ea typeface="Arial"/>
              <a:cs typeface="Arial"/>
              <a:sym typeface="Arial"/>
            </a:endParaRPr>
          </a:p>
          <a:p>
            <a:pPr marL="0" lvl="0" indent="0" algn="l" rtl="0">
              <a:lnSpc>
                <a:spcPct val="115000"/>
              </a:lnSpc>
              <a:spcBef>
                <a:spcPts val="0"/>
              </a:spcBef>
              <a:buNone/>
            </a:pPr>
            <a:endParaRPr sz="1400">
              <a:solidFill>
                <a:schemeClr val="dk1"/>
              </a:solidFill>
              <a:latin typeface="Arial"/>
              <a:ea typeface="Arial"/>
              <a:cs typeface="Arial"/>
              <a:sym typeface="Arial"/>
            </a:endParaRPr>
          </a:p>
          <a:p>
            <a:pPr marL="0" lvl="0" indent="0" algn="l" rtl="0">
              <a:lnSpc>
                <a:spcPct val="115000"/>
              </a:lnSpc>
              <a:spcBef>
                <a:spcPts val="0"/>
              </a:spcBef>
              <a:buNone/>
            </a:pPr>
            <a:r>
              <a:rPr lang="en" sz="1400">
                <a:solidFill>
                  <a:schemeClr val="dk1"/>
                </a:solidFill>
                <a:latin typeface="Arial"/>
                <a:ea typeface="Arial"/>
                <a:cs typeface="Arial"/>
                <a:sym typeface="Arial"/>
              </a:rPr>
              <a:t>IBM Watson: </a:t>
            </a:r>
          </a:p>
          <a:p>
            <a:pPr marL="0" lvl="0" indent="-69850" algn="l" rtl="0">
              <a:lnSpc>
                <a:spcPct val="115000"/>
              </a:lnSpc>
              <a:spcBef>
                <a:spcPts val="0"/>
              </a:spcBef>
              <a:buClr>
                <a:schemeClr val="dk1"/>
              </a:buClr>
              <a:buSzPts val="1100"/>
              <a:buFont typeface="Arial"/>
              <a:buNone/>
            </a:pPr>
            <a:r>
              <a:rPr lang="en" sz="1400">
                <a:solidFill>
                  <a:schemeClr val="dk1"/>
                </a:solidFill>
                <a:latin typeface="Arial"/>
                <a:ea typeface="Arial"/>
                <a:cs typeface="Arial"/>
                <a:sym typeface="Arial"/>
              </a:rPr>
              <a:t>It is a question answering computer system capable of answering questions posed in natural language, which can be used as customer support to reduce the number of human representatives for resolving issues faster.</a:t>
            </a:r>
          </a:p>
          <a:p>
            <a:pPr marL="0" lvl="0" indent="0" rtl="0">
              <a:spcBef>
                <a:spcPts val="0"/>
              </a:spcBef>
              <a:buNone/>
            </a:pPr>
            <a:endParaRPr/>
          </a:p>
        </p:txBody>
      </p:sp>
      <p:pic>
        <p:nvPicPr>
          <p:cNvPr id="211" name="Shape 211"/>
          <p:cNvPicPr preferRelativeResize="0"/>
          <p:nvPr/>
        </p:nvPicPr>
        <p:blipFill>
          <a:blip r:embed="rId3">
            <a:alphaModFix/>
          </a:blip>
          <a:stretch>
            <a:fillRect/>
          </a:stretch>
        </p:blipFill>
        <p:spPr>
          <a:xfrm>
            <a:off x="6133250" y="1160775"/>
            <a:ext cx="2901504" cy="1719125"/>
          </a:xfrm>
          <a:prstGeom prst="rect">
            <a:avLst/>
          </a:prstGeom>
          <a:noFill/>
          <a:ln>
            <a:noFill/>
          </a:ln>
        </p:spPr>
      </p:pic>
      <p:pic>
        <p:nvPicPr>
          <p:cNvPr id="212" name="Shape 212"/>
          <p:cNvPicPr preferRelativeResize="0"/>
          <p:nvPr/>
        </p:nvPicPr>
        <p:blipFill>
          <a:blip r:embed="rId4">
            <a:alphaModFix/>
          </a:blip>
          <a:stretch>
            <a:fillRect/>
          </a:stretch>
        </p:blipFill>
        <p:spPr>
          <a:xfrm>
            <a:off x="6341600" y="2943500"/>
            <a:ext cx="2555456" cy="171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227025" y="313775"/>
            <a:ext cx="7805100" cy="402000"/>
          </a:xfrm>
          <a:prstGeom prst="rect">
            <a:avLst/>
          </a:prstGeom>
        </p:spPr>
        <p:txBody>
          <a:bodyPr wrap="square" lIns="91425" tIns="91425" rIns="91425" bIns="91425" anchor="t" anchorCtr="0">
            <a:noAutofit/>
          </a:bodyPr>
          <a:lstStyle/>
          <a:p>
            <a:pPr marL="0" lvl="0" indent="0" algn="ctr">
              <a:spcBef>
                <a:spcPts val="0"/>
              </a:spcBef>
              <a:buNone/>
            </a:pPr>
            <a:r>
              <a:rPr lang="en"/>
              <a:t>Agenda</a:t>
            </a:r>
          </a:p>
        </p:txBody>
      </p:sp>
      <p:sp>
        <p:nvSpPr>
          <p:cNvPr id="80" name="Shape 80"/>
          <p:cNvSpPr/>
          <p:nvPr/>
        </p:nvSpPr>
        <p:spPr>
          <a:xfrm>
            <a:off x="827843" y="1607569"/>
            <a:ext cx="2747700" cy="3185400"/>
          </a:xfrm>
          <a:prstGeom prst="rect">
            <a:avLst/>
          </a:prstGeom>
          <a:noFill/>
          <a:ln>
            <a:noFill/>
          </a:ln>
        </p:spPr>
        <p:txBody>
          <a:bodyPr wrap="square" lIns="68575" tIns="34275" rIns="68575" bIns="34275" anchor="t" anchorCtr="0">
            <a:noAutofit/>
          </a:bodyPr>
          <a:lstStyle/>
          <a:p>
            <a:pPr marL="342900" marR="0" lvl="0" indent="-254000" algn="l" rtl="0">
              <a:lnSpc>
                <a:spcPct val="150000"/>
              </a:lnSpc>
              <a:spcBef>
                <a:spcPts val="0"/>
              </a:spcBef>
              <a:buClr>
                <a:srgbClr val="000000"/>
              </a:buClr>
              <a:buSzPts val="1400"/>
              <a:buFont typeface="Arial"/>
              <a:buChar char="•"/>
            </a:pPr>
            <a:r>
              <a:rPr lang="en" sz="1400" b="0" i="0" u="none" strike="noStrike" cap="none">
                <a:solidFill>
                  <a:srgbClr val="000000"/>
                </a:solidFill>
                <a:latin typeface="Calibri"/>
                <a:ea typeface="Calibri"/>
                <a:cs typeface="Calibri"/>
                <a:sym typeface="Calibri"/>
              </a:rPr>
              <a:t>Summary &amp; Introduction</a:t>
            </a:r>
          </a:p>
          <a:p>
            <a:pPr marL="342900" marR="0" lvl="0" indent="-254000" algn="l" rtl="0">
              <a:lnSpc>
                <a:spcPct val="150000"/>
              </a:lnSpc>
              <a:spcBef>
                <a:spcPts val="0"/>
              </a:spcBef>
              <a:buClr>
                <a:srgbClr val="000000"/>
              </a:buClr>
              <a:buSzPts val="1400"/>
              <a:buFont typeface="Arial"/>
              <a:buChar char="•"/>
            </a:pPr>
            <a:r>
              <a:rPr lang="en" sz="1400" b="0" i="0" u="none" strike="noStrike" cap="none">
                <a:solidFill>
                  <a:srgbClr val="000000"/>
                </a:solidFill>
                <a:latin typeface="Calibri"/>
                <a:ea typeface="Calibri"/>
                <a:cs typeface="Calibri"/>
                <a:sym typeface="Calibri"/>
              </a:rPr>
              <a:t>Corporate Strategy</a:t>
            </a:r>
          </a:p>
          <a:p>
            <a:pPr marL="342900" marR="0" lvl="0" indent="-254000" algn="l" rtl="0">
              <a:lnSpc>
                <a:spcPct val="150000"/>
              </a:lnSpc>
              <a:spcBef>
                <a:spcPts val="0"/>
              </a:spcBef>
              <a:buClr>
                <a:srgbClr val="000000"/>
              </a:buClr>
              <a:buSzPts val="1400"/>
              <a:buFont typeface="Arial"/>
              <a:buChar char="•"/>
            </a:pPr>
            <a:r>
              <a:rPr lang="en" sz="1400" b="0" i="0" u="none" strike="noStrike" cap="none">
                <a:solidFill>
                  <a:srgbClr val="000000"/>
                </a:solidFill>
                <a:latin typeface="Calibri"/>
                <a:ea typeface="Calibri"/>
                <a:cs typeface="Calibri"/>
                <a:sym typeface="Calibri"/>
              </a:rPr>
              <a:t>Business Service Unit Strategy</a:t>
            </a:r>
          </a:p>
          <a:p>
            <a:pPr marL="342900" marR="0" lvl="0" indent="-254000" algn="l" rtl="0">
              <a:lnSpc>
                <a:spcPct val="150000"/>
              </a:lnSpc>
              <a:spcBef>
                <a:spcPts val="0"/>
              </a:spcBef>
              <a:buClr>
                <a:srgbClr val="000000"/>
              </a:buClr>
              <a:buSzPts val="1400"/>
              <a:buFont typeface="Arial"/>
              <a:buChar char="•"/>
            </a:pPr>
            <a:r>
              <a:rPr lang="en" sz="1400" b="0" i="0" u="none" strike="noStrike" cap="none">
                <a:solidFill>
                  <a:srgbClr val="000000"/>
                </a:solidFill>
                <a:latin typeface="Calibri"/>
                <a:ea typeface="Calibri"/>
                <a:cs typeface="Calibri"/>
                <a:sym typeface="Calibri"/>
              </a:rPr>
              <a:t>IT Strategy</a:t>
            </a:r>
          </a:p>
          <a:p>
            <a:pPr marL="342900" marR="0" lvl="0" indent="-254000" algn="l" rtl="0">
              <a:lnSpc>
                <a:spcPct val="150000"/>
              </a:lnSpc>
              <a:spcBef>
                <a:spcPts val="0"/>
              </a:spcBef>
              <a:buClr>
                <a:srgbClr val="000000"/>
              </a:buClr>
              <a:buSzPts val="1400"/>
              <a:buFont typeface="Arial"/>
              <a:buChar char="•"/>
            </a:pPr>
            <a:r>
              <a:rPr lang="en" sz="1400" b="0" i="0" u="none" strike="noStrike" cap="none">
                <a:solidFill>
                  <a:srgbClr val="000000"/>
                </a:solidFill>
                <a:latin typeface="Calibri"/>
                <a:ea typeface="Calibri"/>
                <a:cs typeface="Calibri"/>
                <a:sym typeface="Calibri"/>
              </a:rPr>
              <a:t>Digital Strategy</a:t>
            </a:r>
          </a:p>
          <a:p>
            <a:pPr marL="342900" marR="0" lvl="0" indent="-254000" algn="l" rtl="0">
              <a:lnSpc>
                <a:spcPct val="150000"/>
              </a:lnSpc>
              <a:spcBef>
                <a:spcPts val="0"/>
              </a:spcBef>
              <a:buClr>
                <a:srgbClr val="000000"/>
              </a:buClr>
              <a:buSzPts val="1400"/>
              <a:buFont typeface="Arial"/>
              <a:buChar char="•"/>
            </a:pPr>
            <a:r>
              <a:rPr lang="en" sz="1400" b="0" i="0" u="none" strike="noStrike" cap="none">
                <a:solidFill>
                  <a:srgbClr val="000000"/>
                </a:solidFill>
                <a:latin typeface="Calibri"/>
                <a:ea typeface="Calibri"/>
                <a:cs typeface="Calibri"/>
                <a:sym typeface="Calibri"/>
              </a:rPr>
              <a:t>Data Strategy</a:t>
            </a:r>
          </a:p>
          <a:p>
            <a:pPr marL="342900" marR="0" lvl="0" indent="-254000" algn="l" rtl="0">
              <a:lnSpc>
                <a:spcPct val="150000"/>
              </a:lnSpc>
              <a:spcBef>
                <a:spcPts val="0"/>
              </a:spcBef>
              <a:buClr>
                <a:srgbClr val="000000"/>
              </a:buClr>
              <a:buSzPts val="1400"/>
              <a:buFont typeface="Arial"/>
              <a:buChar char="•"/>
            </a:pPr>
            <a:r>
              <a:rPr lang="en" sz="1400" b="0" i="0" u="none" strike="noStrike" cap="none">
                <a:solidFill>
                  <a:srgbClr val="000000"/>
                </a:solidFill>
                <a:latin typeface="Calibri"/>
                <a:ea typeface="Calibri"/>
                <a:cs typeface="Calibri"/>
                <a:sym typeface="Calibri"/>
              </a:rPr>
              <a:t>IT Service Design</a:t>
            </a:r>
          </a:p>
          <a:p>
            <a:pPr marL="342900" marR="0" lvl="0" indent="-254000" algn="l" rtl="0">
              <a:lnSpc>
                <a:spcPct val="150000"/>
              </a:lnSpc>
              <a:spcBef>
                <a:spcPts val="0"/>
              </a:spcBef>
              <a:buClr>
                <a:srgbClr val="000000"/>
              </a:buClr>
              <a:buSzPts val="1400"/>
              <a:buFont typeface="Arial"/>
              <a:buChar char="•"/>
            </a:pPr>
            <a:r>
              <a:rPr lang="en" sz="1400" b="0" i="0" u="none" strike="noStrike" cap="none">
                <a:solidFill>
                  <a:srgbClr val="000000"/>
                </a:solidFill>
                <a:latin typeface="Calibri"/>
                <a:ea typeface="Calibri"/>
                <a:cs typeface="Calibri"/>
                <a:sym typeface="Calibri"/>
              </a:rPr>
              <a:t>Technology Road Map</a:t>
            </a:r>
          </a:p>
          <a:p>
            <a:pPr marL="342900" marR="0" lvl="0" indent="-241300" algn="l" rtl="0">
              <a:lnSpc>
                <a:spcPct val="150000"/>
              </a:lnSpc>
              <a:spcBef>
                <a:spcPts val="0"/>
              </a:spcBef>
              <a:buNone/>
            </a:pPr>
            <a:endParaRPr sz="1400" b="0" i="0" u="none" strike="noStrike" cap="none">
              <a:solidFill>
                <a:srgbClr val="000000"/>
              </a:solidFill>
              <a:latin typeface="Calibri"/>
              <a:ea typeface="Calibri"/>
              <a:cs typeface="Calibri"/>
              <a:sym typeface="Calibri"/>
            </a:endParaRPr>
          </a:p>
          <a:p>
            <a:pPr marL="342900" marR="0" lvl="0" indent="-241300" algn="l" rtl="0">
              <a:lnSpc>
                <a:spcPct val="150000"/>
              </a:lnSpc>
              <a:spcBef>
                <a:spcPts val="0"/>
              </a:spcBef>
              <a:buNone/>
            </a:pPr>
            <a:endParaRPr sz="1400" b="0" i="0" u="none" strike="noStrike" cap="none">
              <a:solidFill>
                <a:srgbClr val="000000"/>
              </a:solidFill>
              <a:latin typeface="Calibri"/>
              <a:ea typeface="Calibri"/>
              <a:cs typeface="Calibri"/>
              <a:sym typeface="Calibri"/>
            </a:endParaRPr>
          </a:p>
        </p:txBody>
      </p:sp>
      <p:sp>
        <p:nvSpPr>
          <p:cNvPr id="81" name="Shape 81"/>
          <p:cNvSpPr txBox="1"/>
          <p:nvPr/>
        </p:nvSpPr>
        <p:spPr>
          <a:xfrm>
            <a:off x="4967408" y="1341651"/>
            <a:ext cx="3064800" cy="3751800"/>
          </a:xfrm>
          <a:prstGeom prst="rect">
            <a:avLst/>
          </a:prstGeom>
          <a:noFill/>
          <a:ln>
            <a:noFill/>
          </a:ln>
        </p:spPr>
        <p:txBody>
          <a:bodyPr wrap="square" lIns="68575" tIns="68575" rIns="68575" bIns="68575" anchor="t" anchorCtr="0">
            <a:noAutofit/>
          </a:bodyPr>
          <a:lstStyle/>
          <a:p>
            <a:pPr marL="342900" marR="0" lvl="0" indent="-24130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342900" marR="0" lvl="0" indent="-241300" algn="l" rtl="0">
              <a:lnSpc>
                <a:spcPct val="100000"/>
              </a:lnSpc>
              <a:spcBef>
                <a:spcPts val="90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Business Models</a:t>
            </a:r>
          </a:p>
          <a:p>
            <a:pPr marL="342900" marR="0" lvl="0" indent="-241300" algn="l" rtl="0">
              <a:lnSpc>
                <a:spcPct val="100000"/>
              </a:lnSpc>
              <a:spcBef>
                <a:spcPts val="90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Functional Strategies</a:t>
            </a:r>
          </a:p>
          <a:p>
            <a:pPr marL="342900" marR="0" lvl="0" indent="-241300" algn="l" rtl="0">
              <a:lnSpc>
                <a:spcPct val="100000"/>
              </a:lnSpc>
              <a:spcBef>
                <a:spcPts val="90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Financials</a:t>
            </a:r>
          </a:p>
          <a:p>
            <a:pPr marL="342900" marR="0" lvl="0" indent="-241300" algn="l" rtl="0">
              <a:lnSpc>
                <a:spcPct val="100000"/>
              </a:lnSpc>
              <a:spcBef>
                <a:spcPts val="90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Operations</a:t>
            </a:r>
          </a:p>
          <a:p>
            <a:pPr marL="342900" marR="0" lvl="0" indent="-241300" algn="l" rtl="0">
              <a:lnSpc>
                <a:spcPct val="100000"/>
              </a:lnSpc>
              <a:spcBef>
                <a:spcPts val="90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Implementation Strategy</a:t>
            </a:r>
          </a:p>
          <a:p>
            <a:pPr marL="342900" marR="0" lvl="0" indent="-241300" algn="l" rtl="0">
              <a:lnSpc>
                <a:spcPct val="100000"/>
              </a:lnSpc>
              <a:spcBef>
                <a:spcPts val="90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Measurement and Metrics</a:t>
            </a:r>
          </a:p>
          <a:p>
            <a:pPr marL="342900" marR="0" lvl="0" indent="-241300" algn="l" rtl="0">
              <a:lnSpc>
                <a:spcPct val="100000"/>
              </a:lnSpc>
              <a:spcBef>
                <a:spcPts val="90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Issues</a:t>
            </a:r>
          </a:p>
          <a:p>
            <a:pPr marL="342900" marR="0" lvl="0" indent="-241300" algn="l" rtl="0">
              <a:lnSpc>
                <a:spcPct val="100000"/>
              </a:lnSpc>
              <a:spcBef>
                <a:spcPts val="90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Conclusions</a:t>
            </a:r>
          </a:p>
        </p:txBody>
      </p:sp>
      <p:sp>
        <p:nvSpPr>
          <p:cNvPr id="82" name="Shape 82"/>
          <p:cNvSpPr txBox="1"/>
          <p:nvPr/>
        </p:nvSpPr>
        <p:spPr>
          <a:xfrm>
            <a:off x="6715500" y="238550"/>
            <a:ext cx="1508100" cy="268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p:nvPr/>
        </p:nvSpPr>
        <p:spPr>
          <a:xfrm>
            <a:off x="311700" y="445025"/>
            <a:ext cx="8520600" cy="572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800" dirty="0">
                <a:solidFill>
                  <a:srgbClr val="000000"/>
                </a:solidFill>
              </a:rPr>
              <a:t>Value Statement															</a:t>
            </a:r>
            <a:r>
              <a:rPr lang="en" sz="1200" dirty="0">
                <a:solidFill>
                  <a:srgbClr val="000000"/>
                </a:solidFill>
              </a:rPr>
              <a:t>Wenpei Wang</a:t>
            </a:r>
          </a:p>
        </p:txBody>
      </p:sp>
      <p:sp>
        <p:nvSpPr>
          <p:cNvPr id="218" name="Shape 218"/>
          <p:cNvSpPr txBox="1"/>
          <p:nvPr/>
        </p:nvSpPr>
        <p:spPr>
          <a:xfrm>
            <a:off x="311700" y="1575593"/>
            <a:ext cx="8739000" cy="2814600"/>
          </a:xfrm>
          <a:prstGeom prst="rect">
            <a:avLst/>
          </a:prstGeom>
          <a:noFill/>
          <a:ln>
            <a:noFill/>
          </a:ln>
        </p:spPr>
        <p:txBody>
          <a:bodyPr wrap="square" lIns="91425" tIns="91425" rIns="91425" bIns="91425" anchor="t" anchorCtr="0">
            <a:noAutofit/>
          </a:bodyPr>
          <a:lstStyle/>
          <a:p>
            <a:pPr marL="457200" lvl="0" indent="-342900" rtl="0">
              <a:lnSpc>
                <a:spcPct val="150000"/>
              </a:lnSpc>
              <a:spcBef>
                <a:spcPts val="0"/>
              </a:spcBef>
              <a:spcAft>
                <a:spcPts val="1600"/>
              </a:spcAft>
              <a:buClr>
                <a:srgbClr val="595959"/>
              </a:buClr>
              <a:buSzPts val="1800"/>
              <a:buChar char="●"/>
            </a:pPr>
            <a:r>
              <a:rPr lang="en" sz="1800" dirty="0">
                <a:solidFill>
                  <a:srgbClr val="595959"/>
                </a:solidFill>
              </a:rPr>
              <a:t>By applying the latest technology for increasing the efficiency of USPS delivery.</a:t>
            </a:r>
          </a:p>
          <a:p>
            <a:pPr marL="457200" lvl="0" indent="-342900" rtl="0">
              <a:lnSpc>
                <a:spcPct val="150000"/>
              </a:lnSpc>
              <a:spcBef>
                <a:spcPts val="0"/>
              </a:spcBef>
              <a:spcAft>
                <a:spcPts val="1600"/>
              </a:spcAft>
              <a:buClr>
                <a:srgbClr val="595959"/>
              </a:buClr>
              <a:buSzPts val="1800"/>
              <a:buChar char="●"/>
            </a:pPr>
            <a:r>
              <a:rPr lang="en" sz="1800" dirty="0">
                <a:solidFill>
                  <a:srgbClr val="595959"/>
                </a:solidFill>
              </a:rPr>
              <a:t>Faster delivery for saving time to customer and obtaining deserved reputation for USPS.</a:t>
            </a:r>
          </a:p>
          <a:p>
            <a:pPr marL="457200" lvl="0" indent="-342900" rtl="0">
              <a:lnSpc>
                <a:spcPct val="150000"/>
              </a:lnSpc>
              <a:spcBef>
                <a:spcPts val="0"/>
              </a:spcBef>
              <a:spcAft>
                <a:spcPts val="1600"/>
              </a:spcAft>
              <a:buClr>
                <a:srgbClr val="595959"/>
              </a:buClr>
              <a:buSzPts val="1800"/>
              <a:buChar char="●"/>
            </a:pPr>
            <a:r>
              <a:rPr lang="en" sz="1800" dirty="0">
                <a:solidFill>
                  <a:srgbClr val="595959"/>
                </a:solidFill>
              </a:rPr>
              <a:t>Great reputation would take potential profits and occupy more market share in delivery industry.</a:t>
            </a:r>
          </a:p>
        </p:txBody>
      </p:sp>
      <p:pic>
        <p:nvPicPr>
          <p:cNvPr id="219" name="Shape 219"/>
          <p:cNvPicPr preferRelativeResize="0"/>
          <p:nvPr/>
        </p:nvPicPr>
        <p:blipFill>
          <a:blip r:embed="rId3">
            <a:alphaModFix/>
          </a:blip>
          <a:stretch>
            <a:fillRect/>
          </a:stretch>
        </p:blipFill>
        <p:spPr>
          <a:xfrm>
            <a:off x="5115339" y="152582"/>
            <a:ext cx="1335129" cy="11305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p:nvPr/>
        </p:nvSpPr>
        <p:spPr>
          <a:xfrm>
            <a:off x="311700" y="360250"/>
            <a:ext cx="8520600" cy="572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800" dirty="0">
                <a:solidFill>
                  <a:srgbClr val="000000"/>
                </a:solidFill>
              </a:rPr>
              <a:t>Definition of the IT strategy													</a:t>
            </a:r>
            <a:r>
              <a:rPr lang="en" sz="1200" dirty="0">
                <a:solidFill>
                  <a:srgbClr val="000000"/>
                </a:solidFill>
              </a:rPr>
              <a:t>Wenpei Wang</a:t>
            </a:r>
          </a:p>
        </p:txBody>
      </p:sp>
      <p:sp>
        <p:nvSpPr>
          <p:cNvPr id="225" name="Shape 225"/>
          <p:cNvSpPr/>
          <p:nvPr/>
        </p:nvSpPr>
        <p:spPr>
          <a:xfrm>
            <a:off x="5659225" y="2058050"/>
            <a:ext cx="2373900" cy="1476600"/>
          </a:xfrm>
          <a:prstGeom prst="rect">
            <a:avLst/>
          </a:prstGeom>
          <a:solidFill>
            <a:srgbClr val="EEEEEE"/>
          </a:solidFill>
          <a:ln w="9525" cap="flat" cmpd="sng">
            <a:solidFill>
              <a:srgbClr val="595959"/>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800">
                <a:solidFill>
                  <a:srgbClr val="000000"/>
                </a:solidFill>
              </a:rPr>
              <a:t>Sales increase </a:t>
            </a:r>
          </a:p>
          <a:p>
            <a:pPr marL="0" lvl="0" indent="0" algn="ctr" rtl="0">
              <a:spcBef>
                <a:spcPts val="0"/>
              </a:spcBef>
              <a:buNone/>
            </a:pPr>
            <a:r>
              <a:rPr lang="en" sz="1800">
                <a:solidFill>
                  <a:srgbClr val="000000"/>
                </a:solidFill>
              </a:rPr>
              <a:t>&amp; </a:t>
            </a:r>
          </a:p>
          <a:p>
            <a:pPr marL="0" lvl="0" indent="0" algn="ctr" rtl="0">
              <a:spcBef>
                <a:spcPts val="0"/>
              </a:spcBef>
              <a:buNone/>
            </a:pPr>
            <a:r>
              <a:rPr lang="en" sz="1800">
                <a:solidFill>
                  <a:srgbClr val="000000"/>
                </a:solidFill>
              </a:rPr>
              <a:t>More customer base</a:t>
            </a:r>
          </a:p>
          <a:p>
            <a:pPr marL="0" lvl="0" indent="0" rtl="0">
              <a:spcBef>
                <a:spcPts val="0"/>
              </a:spcBef>
              <a:buNone/>
            </a:pPr>
            <a:endParaRPr>
              <a:solidFill>
                <a:srgbClr val="000000"/>
              </a:solidFill>
            </a:endParaRPr>
          </a:p>
        </p:txBody>
      </p:sp>
      <p:sp>
        <p:nvSpPr>
          <p:cNvPr id="226" name="Shape 226"/>
          <p:cNvSpPr/>
          <p:nvPr/>
        </p:nvSpPr>
        <p:spPr>
          <a:xfrm>
            <a:off x="565225" y="2604050"/>
            <a:ext cx="3553800" cy="381600"/>
          </a:xfrm>
          <a:prstGeom prst="rect">
            <a:avLst/>
          </a:prstGeom>
          <a:solidFill>
            <a:srgbClr val="EEEEEE"/>
          </a:solidFill>
          <a:ln w="9525" cap="flat" cmpd="sng">
            <a:solidFill>
              <a:srgbClr val="59595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a:solidFill>
                  <a:srgbClr val="000000"/>
                </a:solidFill>
              </a:rPr>
              <a:t>Latest tracking technology</a:t>
            </a:r>
          </a:p>
        </p:txBody>
      </p:sp>
      <p:sp>
        <p:nvSpPr>
          <p:cNvPr id="227" name="Shape 227"/>
          <p:cNvSpPr/>
          <p:nvPr/>
        </p:nvSpPr>
        <p:spPr>
          <a:xfrm>
            <a:off x="565225" y="3349950"/>
            <a:ext cx="3553800" cy="381600"/>
          </a:xfrm>
          <a:prstGeom prst="rect">
            <a:avLst/>
          </a:prstGeom>
          <a:solidFill>
            <a:srgbClr val="EEEEEE"/>
          </a:solidFill>
          <a:ln w="9525" cap="flat" cmpd="sng">
            <a:solidFill>
              <a:srgbClr val="59595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a:solidFill>
                  <a:srgbClr val="000000"/>
                </a:solidFill>
              </a:rPr>
              <a:t>Drone delivery</a:t>
            </a:r>
          </a:p>
        </p:txBody>
      </p:sp>
      <p:cxnSp>
        <p:nvCxnSpPr>
          <p:cNvPr id="228" name="Shape 228"/>
          <p:cNvCxnSpPr>
            <a:stCxn id="229" idx="3"/>
            <a:endCxn id="225" idx="1"/>
          </p:cNvCxnSpPr>
          <p:nvPr/>
        </p:nvCxnSpPr>
        <p:spPr>
          <a:xfrm>
            <a:off x="4119025" y="2048950"/>
            <a:ext cx="1540200" cy="747300"/>
          </a:xfrm>
          <a:prstGeom prst="straightConnector1">
            <a:avLst/>
          </a:prstGeom>
          <a:noFill/>
          <a:ln w="9525" cap="flat" cmpd="sng">
            <a:solidFill>
              <a:srgbClr val="595959"/>
            </a:solidFill>
            <a:prstDash val="solid"/>
            <a:round/>
            <a:headEnd type="none" w="lg" len="lg"/>
            <a:tailEnd type="triangle" w="lg" len="lg"/>
          </a:ln>
        </p:spPr>
      </p:cxnSp>
      <p:cxnSp>
        <p:nvCxnSpPr>
          <p:cNvPr id="230" name="Shape 230"/>
          <p:cNvCxnSpPr>
            <a:stCxn id="226" idx="3"/>
          </p:cNvCxnSpPr>
          <p:nvPr/>
        </p:nvCxnSpPr>
        <p:spPr>
          <a:xfrm>
            <a:off x="4119025" y="2794850"/>
            <a:ext cx="1512000" cy="3000"/>
          </a:xfrm>
          <a:prstGeom prst="straightConnector1">
            <a:avLst/>
          </a:prstGeom>
          <a:noFill/>
          <a:ln w="9525" cap="flat" cmpd="sng">
            <a:solidFill>
              <a:srgbClr val="595959"/>
            </a:solidFill>
            <a:prstDash val="solid"/>
            <a:round/>
            <a:headEnd type="none" w="lg" len="lg"/>
            <a:tailEnd type="triangle" w="lg" len="lg"/>
          </a:ln>
        </p:spPr>
      </p:cxnSp>
      <p:cxnSp>
        <p:nvCxnSpPr>
          <p:cNvPr id="231" name="Shape 231"/>
          <p:cNvCxnSpPr>
            <a:stCxn id="227" idx="3"/>
          </p:cNvCxnSpPr>
          <p:nvPr/>
        </p:nvCxnSpPr>
        <p:spPr>
          <a:xfrm rot="10800000" flipH="1">
            <a:off x="4119025" y="2833050"/>
            <a:ext cx="1540200" cy="707700"/>
          </a:xfrm>
          <a:prstGeom prst="straightConnector1">
            <a:avLst/>
          </a:prstGeom>
          <a:noFill/>
          <a:ln w="9525" cap="flat" cmpd="sng">
            <a:solidFill>
              <a:srgbClr val="595959"/>
            </a:solidFill>
            <a:prstDash val="solid"/>
            <a:round/>
            <a:headEnd type="none" w="lg" len="lg"/>
            <a:tailEnd type="triangle" w="lg" len="lg"/>
          </a:ln>
        </p:spPr>
      </p:cxnSp>
      <p:sp>
        <p:nvSpPr>
          <p:cNvPr id="229" name="Shape 229"/>
          <p:cNvSpPr/>
          <p:nvPr/>
        </p:nvSpPr>
        <p:spPr>
          <a:xfrm>
            <a:off x="565225" y="1858150"/>
            <a:ext cx="3553800" cy="381600"/>
          </a:xfrm>
          <a:prstGeom prst="rect">
            <a:avLst/>
          </a:prstGeom>
          <a:solidFill>
            <a:srgbClr val="EEEEEE"/>
          </a:solidFill>
          <a:ln w="9525" cap="flat" cmpd="sng">
            <a:solidFill>
              <a:srgbClr val="59595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
                <a:solidFill>
                  <a:srgbClr val="000000"/>
                </a:solidFill>
              </a:rPr>
              <a:t>Optimizing routing algorithm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p:nvPr/>
        </p:nvSpPr>
        <p:spPr>
          <a:xfrm>
            <a:off x="311700" y="155350"/>
            <a:ext cx="8520600" cy="5727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800">
                <a:solidFill>
                  <a:srgbClr val="000000"/>
                </a:solidFill>
              </a:rPr>
              <a:t>Mintzberg’s 5 P's strategy							</a:t>
            </a:r>
            <a:r>
              <a:rPr lang="en" sz="1200">
                <a:solidFill>
                  <a:srgbClr val="000000"/>
                </a:solidFill>
              </a:rPr>
              <a:t>Wenpei Wang</a:t>
            </a:r>
          </a:p>
        </p:txBody>
      </p:sp>
      <p:pic>
        <p:nvPicPr>
          <p:cNvPr id="237" name="Shape 237"/>
          <p:cNvPicPr preferRelativeResize="0"/>
          <p:nvPr/>
        </p:nvPicPr>
        <p:blipFill>
          <a:blip r:embed="rId3">
            <a:alphaModFix/>
          </a:blip>
          <a:stretch>
            <a:fillRect/>
          </a:stretch>
        </p:blipFill>
        <p:spPr>
          <a:xfrm>
            <a:off x="226875" y="802725"/>
            <a:ext cx="8690252" cy="4110650"/>
          </a:xfrm>
          <a:prstGeom prst="rect">
            <a:avLst/>
          </a:prstGeom>
          <a:noFill/>
          <a:ln>
            <a:noFill/>
          </a:ln>
        </p:spPr>
      </p:pic>
      <p:sp>
        <p:nvSpPr>
          <p:cNvPr id="238" name="Shape 238"/>
          <p:cNvSpPr txBox="1"/>
          <p:nvPr/>
        </p:nvSpPr>
        <p:spPr>
          <a:xfrm>
            <a:off x="586425" y="1632075"/>
            <a:ext cx="1179900" cy="281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2400"/>
              <a:t>Plan</a:t>
            </a:r>
          </a:p>
          <a:p>
            <a:pPr marL="0" lvl="0" indent="0" algn="ctr" rtl="0">
              <a:spcBef>
                <a:spcPts val="0"/>
              </a:spcBef>
              <a:buNone/>
            </a:pPr>
            <a:endParaRPr sz="3000"/>
          </a:p>
          <a:p>
            <a:pPr marL="0" lvl="0" indent="0" rtl="0">
              <a:spcBef>
                <a:spcPts val="0"/>
              </a:spcBef>
              <a:buNone/>
            </a:pPr>
            <a:r>
              <a:rPr lang="en" sz="900"/>
              <a:t>Optimizing logistics algorithm</a:t>
            </a:r>
          </a:p>
          <a:p>
            <a:pPr marL="0" lvl="0" indent="0" rtl="0">
              <a:spcBef>
                <a:spcPts val="0"/>
              </a:spcBef>
              <a:buNone/>
            </a:pPr>
            <a:endParaRPr sz="900"/>
          </a:p>
          <a:p>
            <a:pPr marL="0" lvl="0" indent="0" rtl="0">
              <a:spcBef>
                <a:spcPts val="0"/>
              </a:spcBef>
              <a:buNone/>
            </a:pPr>
            <a:r>
              <a:rPr lang="en" sz="900"/>
              <a:t>Chip based package</a:t>
            </a:r>
          </a:p>
          <a:p>
            <a:pPr marL="0" lvl="0" indent="0" rtl="0">
              <a:spcBef>
                <a:spcPts val="0"/>
              </a:spcBef>
              <a:buNone/>
            </a:pPr>
            <a:endParaRPr sz="900"/>
          </a:p>
          <a:p>
            <a:pPr marL="0" lvl="0" indent="0" rtl="0">
              <a:spcBef>
                <a:spcPts val="0"/>
              </a:spcBef>
              <a:buNone/>
            </a:pPr>
            <a:r>
              <a:rPr lang="en" sz="900"/>
              <a:t>Drone delivery</a:t>
            </a:r>
          </a:p>
          <a:p>
            <a:pPr marL="0" lvl="0" indent="0" rtl="0">
              <a:spcBef>
                <a:spcPts val="0"/>
              </a:spcBef>
              <a:buNone/>
            </a:pPr>
            <a:endParaRPr sz="900"/>
          </a:p>
        </p:txBody>
      </p:sp>
      <p:sp>
        <p:nvSpPr>
          <p:cNvPr id="239" name="Shape 239"/>
          <p:cNvSpPr txBox="1"/>
          <p:nvPr/>
        </p:nvSpPr>
        <p:spPr>
          <a:xfrm>
            <a:off x="2232625" y="1671450"/>
            <a:ext cx="1412700" cy="281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1800"/>
              <a:t>Perspective</a:t>
            </a:r>
          </a:p>
          <a:p>
            <a:pPr marL="0" lvl="0" indent="0" algn="ctr" rtl="0">
              <a:spcBef>
                <a:spcPts val="0"/>
              </a:spcBef>
              <a:buNone/>
            </a:pPr>
            <a:endParaRPr sz="3000"/>
          </a:p>
          <a:p>
            <a:pPr marL="0" lvl="0" indent="0" rtl="0">
              <a:spcBef>
                <a:spcPts val="0"/>
              </a:spcBef>
              <a:buNone/>
            </a:pPr>
            <a:endParaRPr sz="900"/>
          </a:p>
          <a:p>
            <a:pPr marL="0" lvl="0" indent="0" rtl="0">
              <a:spcBef>
                <a:spcPts val="0"/>
              </a:spcBef>
              <a:buNone/>
            </a:pPr>
            <a:r>
              <a:rPr lang="en" sz="900"/>
              <a:t>Increasing the customer base</a:t>
            </a:r>
          </a:p>
          <a:p>
            <a:pPr marL="0" lvl="0" indent="0" rtl="0">
              <a:spcBef>
                <a:spcPts val="0"/>
              </a:spcBef>
              <a:buNone/>
            </a:pPr>
            <a:endParaRPr sz="900"/>
          </a:p>
          <a:p>
            <a:pPr marL="0" lvl="0" indent="0" rtl="0">
              <a:spcBef>
                <a:spcPts val="0"/>
              </a:spcBef>
              <a:buNone/>
            </a:pPr>
            <a:r>
              <a:rPr lang="en" sz="900"/>
              <a:t>Faster delivery and lower cost</a:t>
            </a:r>
          </a:p>
          <a:p>
            <a:pPr marL="0" lvl="0" indent="0" rtl="0">
              <a:spcBef>
                <a:spcPts val="0"/>
              </a:spcBef>
              <a:buNone/>
            </a:pPr>
            <a:endParaRPr sz="900"/>
          </a:p>
          <a:p>
            <a:pPr marL="0" lvl="0" indent="0" rtl="0">
              <a:spcBef>
                <a:spcPts val="0"/>
              </a:spcBef>
              <a:buNone/>
            </a:pPr>
            <a:endParaRPr sz="900"/>
          </a:p>
          <a:p>
            <a:pPr marL="0" lvl="0" indent="0" rtl="0">
              <a:spcBef>
                <a:spcPts val="0"/>
              </a:spcBef>
              <a:buNone/>
            </a:pPr>
            <a:endParaRPr sz="900"/>
          </a:p>
        </p:txBody>
      </p:sp>
      <p:sp>
        <p:nvSpPr>
          <p:cNvPr id="240" name="Shape 240"/>
          <p:cNvSpPr txBox="1"/>
          <p:nvPr/>
        </p:nvSpPr>
        <p:spPr>
          <a:xfrm>
            <a:off x="4002950" y="1632075"/>
            <a:ext cx="1412700" cy="281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2400"/>
              <a:t>Pattern</a:t>
            </a:r>
          </a:p>
          <a:p>
            <a:pPr marL="0" lvl="0" indent="0" algn="ctr" rtl="0">
              <a:spcBef>
                <a:spcPts val="0"/>
              </a:spcBef>
              <a:buNone/>
            </a:pPr>
            <a:endParaRPr sz="3000"/>
          </a:p>
          <a:p>
            <a:pPr marL="0" lvl="0" indent="0" rtl="0">
              <a:spcBef>
                <a:spcPts val="0"/>
              </a:spcBef>
              <a:buNone/>
            </a:pPr>
            <a:r>
              <a:rPr lang="en" sz="900"/>
              <a:t>Technology leader in delivery share</a:t>
            </a:r>
          </a:p>
          <a:p>
            <a:pPr marL="0" lvl="0" indent="0" rtl="0">
              <a:spcBef>
                <a:spcPts val="0"/>
              </a:spcBef>
              <a:buNone/>
            </a:pPr>
            <a:endParaRPr sz="900"/>
          </a:p>
          <a:p>
            <a:pPr marL="0" lvl="0" indent="0" rtl="0">
              <a:spcBef>
                <a:spcPts val="0"/>
              </a:spcBef>
              <a:buNone/>
            </a:pPr>
            <a:r>
              <a:rPr lang="en" sz="900"/>
              <a:t>Great reputation around the whole industry</a:t>
            </a:r>
          </a:p>
          <a:p>
            <a:pPr marL="0" lvl="0" indent="0" rtl="0">
              <a:spcBef>
                <a:spcPts val="0"/>
              </a:spcBef>
              <a:buNone/>
            </a:pPr>
            <a:endParaRPr sz="900"/>
          </a:p>
          <a:p>
            <a:pPr marL="0" lvl="0" indent="0" rtl="0">
              <a:spcBef>
                <a:spcPts val="0"/>
              </a:spcBef>
              <a:buNone/>
            </a:pPr>
            <a:endParaRPr sz="900"/>
          </a:p>
        </p:txBody>
      </p:sp>
      <p:sp>
        <p:nvSpPr>
          <p:cNvPr id="241" name="Shape 241"/>
          <p:cNvSpPr txBox="1"/>
          <p:nvPr/>
        </p:nvSpPr>
        <p:spPr>
          <a:xfrm>
            <a:off x="5827613" y="1671450"/>
            <a:ext cx="1412700" cy="2811900"/>
          </a:xfrm>
          <a:prstGeom prst="rect">
            <a:avLst/>
          </a:prstGeom>
          <a:noFill/>
          <a:ln>
            <a:noFill/>
          </a:ln>
        </p:spPr>
        <p:txBody>
          <a:bodyPr wrap="square" lIns="91425" tIns="91425" rIns="91425" bIns="91425" anchor="t" anchorCtr="0">
            <a:noAutofit/>
          </a:bodyPr>
          <a:lstStyle/>
          <a:p>
            <a:pPr marL="0" lvl="0" indent="0" algn="ctr" rtl="0">
              <a:spcBef>
                <a:spcPts val="0"/>
              </a:spcBef>
              <a:buNone/>
            </a:pPr>
            <a:r>
              <a:rPr lang="en" sz="2400"/>
              <a:t>Position</a:t>
            </a:r>
          </a:p>
          <a:p>
            <a:pPr marL="0" lvl="0" indent="0" algn="ctr" rtl="0">
              <a:spcBef>
                <a:spcPts val="0"/>
              </a:spcBef>
              <a:buNone/>
            </a:pPr>
            <a:endParaRPr sz="3000"/>
          </a:p>
          <a:p>
            <a:pPr marL="0" lvl="0" indent="0" rtl="0">
              <a:spcBef>
                <a:spcPts val="0"/>
              </a:spcBef>
              <a:buNone/>
            </a:pPr>
            <a:r>
              <a:rPr lang="en" sz="900"/>
              <a:t>Most well-known delivery company</a:t>
            </a:r>
          </a:p>
          <a:p>
            <a:pPr marL="0" lvl="0" indent="0" rtl="0">
              <a:spcBef>
                <a:spcPts val="0"/>
              </a:spcBef>
              <a:buNone/>
            </a:pPr>
            <a:endParaRPr sz="900"/>
          </a:p>
          <a:p>
            <a:pPr marL="0" lvl="0" indent="0" rtl="0">
              <a:spcBef>
                <a:spcPts val="0"/>
              </a:spcBef>
              <a:buNone/>
            </a:pPr>
            <a:r>
              <a:rPr lang="en" sz="900"/>
              <a:t>New technology explorer in delivery</a:t>
            </a:r>
          </a:p>
        </p:txBody>
      </p:sp>
      <p:sp>
        <p:nvSpPr>
          <p:cNvPr id="242" name="Shape 242"/>
          <p:cNvSpPr txBox="1"/>
          <p:nvPr/>
        </p:nvSpPr>
        <p:spPr>
          <a:xfrm>
            <a:off x="7652275" y="1724900"/>
            <a:ext cx="1412700" cy="2811900"/>
          </a:xfrm>
          <a:prstGeom prst="rect">
            <a:avLst/>
          </a:prstGeom>
          <a:noFill/>
          <a:ln>
            <a:noFill/>
          </a:ln>
        </p:spPr>
        <p:txBody>
          <a:bodyPr wrap="square" lIns="91425" tIns="91425" rIns="91425" bIns="91425" anchor="t" anchorCtr="0">
            <a:noAutofit/>
          </a:bodyPr>
          <a:lstStyle/>
          <a:p>
            <a:pPr marL="0" lvl="0" indent="0" algn="l" rtl="0">
              <a:spcBef>
                <a:spcPts val="0"/>
              </a:spcBef>
              <a:buNone/>
            </a:pPr>
            <a:r>
              <a:rPr lang="en" sz="2400"/>
              <a:t>  Ploy</a:t>
            </a:r>
          </a:p>
          <a:p>
            <a:pPr marL="0" lvl="0" indent="0" algn="ctr" rtl="0">
              <a:spcBef>
                <a:spcPts val="0"/>
              </a:spcBef>
              <a:buNone/>
            </a:pPr>
            <a:endParaRPr sz="3000"/>
          </a:p>
          <a:p>
            <a:pPr marL="0" lvl="0" indent="0" rtl="0">
              <a:spcBef>
                <a:spcPts val="0"/>
              </a:spcBef>
              <a:buNone/>
            </a:pPr>
            <a:r>
              <a:rPr lang="en" sz="900"/>
              <a:t>Keep using the latest technology for saving time and reducing the cost</a:t>
            </a:r>
          </a:p>
          <a:p>
            <a:pPr marL="0" lvl="0" indent="0" rtl="0">
              <a:spcBef>
                <a:spcPts val="0"/>
              </a:spcBef>
              <a:buNone/>
            </a:pPr>
            <a:endParaRPr sz="900"/>
          </a:p>
          <a:p>
            <a:pPr marL="0" lvl="0" indent="0" rtl="0">
              <a:spcBef>
                <a:spcPts val="0"/>
              </a:spcBef>
              <a:buNone/>
            </a:pPr>
            <a:r>
              <a:rPr lang="en" sz="900"/>
              <a:t>Maintaining the leading place in market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p:nvPr/>
        </p:nvSpPr>
        <p:spPr>
          <a:xfrm>
            <a:off x="-358700" y="92223"/>
            <a:ext cx="8745900" cy="918600"/>
          </a:xfrm>
          <a:prstGeom prst="rect">
            <a:avLst/>
          </a:prstGeom>
          <a:noFill/>
          <a:ln>
            <a:noFill/>
          </a:ln>
        </p:spPr>
        <p:txBody>
          <a:bodyPr wrap="square" lIns="91425" tIns="91425" rIns="91425" bIns="91425" anchor="t" anchorCtr="0">
            <a:noAutofit/>
          </a:bodyPr>
          <a:lstStyle/>
          <a:p>
            <a:pPr marL="0" lvl="0" indent="0" algn="r" rtl="0">
              <a:spcBef>
                <a:spcPts val="0"/>
              </a:spcBef>
              <a:buNone/>
            </a:pPr>
            <a:r>
              <a:rPr lang="en" sz="2800">
                <a:solidFill>
                  <a:srgbClr val="000000"/>
                </a:solidFill>
              </a:rPr>
              <a:t>Alignment with Corporate and Business/service unit       </a:t>
            </a:r>
            <a:r>
              <a:rPr lang="en" sz="1200">
                <a:solidFill>
                  <a:srgbClr val="000000"/>
                </a:solidFill>
              </a:rPr>
              <a:t>Wenpei Wang</a:t>
            </a:r>
          </a:p>
        </p:txBody>
      </p:sp>
      <p:sp>
        <p:nvSpPr>
          <p:cNvPr id="248" name="Shape 248"/>
          <p:cNvSpPr txBox="1"/>
          <p:nvPr/>
        </p:nvSpPr>
        <p:spPr>
          <a:xfrm>
            <a:off x="120842" y="812041"/>
            <a:ext cx="8745900" cy="3363000"/>
          </a:xfrm>
          <a:prstGeom prst="rect">
            <a:avLst/>
          </a:prstGeom>
          <a:noFill/>
          <a:ln>
            <a:noFill/>
          </a:ln>
        </p:spPr>
        <p:txBody>
          <a:bodyPr wrap="square" lIns="91425" tIns="91425" rIns="91425" bIns="91425" anchor="t" anchorCtr="0">
            <a:noAutofit/>
          </a:bodyPr>
          <a:lstStyle/>
          <a:p>
            <a:pPr marL="457200" lvl="0" indent="-317500" rtl="0">
              <a:lnSpc>
                <a:spcPct val="200000"/>
              </a:lnSpc>
              <a:spcBef>
                <a:spcPts val="0"/>
              </a:spcBef>
              <a:spcAft>
                <a:spcPts val="0"/>
              </a:spcAft>
              <a:buSzPts val="1400"/>
              <a:buChar char="●"/>
            </a:pPr>
            <a:r>
              <a:rPr lang="en" dirty="0"/>
              <a:t>CEO needs to understand and support the CTO to implement IT strategy for applying the new ways to increase delivery performance.</a:t>
            </a:r>
          </a:p>
          <a:p>
            <a:pPr marL="457200" lvl="0" indent="-317500" rtl="0">
              <a:lnSpc>
                <a:spcPct val="200000"/>
              </a:lnSpc>
              <a:spcBef>
                <a:spcPts val="0"/>
              </a:spcBef>
              <a:spcAft>
                <a:spcPts val="0"/>
              </a:spcAft>
              <a:buSzPts val="1400"/>
              <a:buChar char="●"/>
            </a:pPr>
            <a:r>
              <a:rPr lang="en" dirty="0"/>
              <a:t>Also, CTO have to issue a blueprint for technology deploy and keep tracking the specific process.</a:t>
            </a:r>
          </a:p>
          <a:p>
            <a:pPr marL="457200" lvl="0" indent="-317500" rtl="0">
              <a:lnSpc>
                <a:spcPct val="200000"/>
              </a:lnSpc>
              <a:spcBef>
                <a:spcPts val="0"/>
              </a:spcBef>
              <a:spcAft>
                <a:spcPts val="0"/>
              </a:spcAft>
              <a:buSzPts val="1400"/>
              <a:buChar char="●"/>
            </a:pPr>
            <a:r>
              <a:rPr lang="en" dirty="0"/>
              <a:t>Always researching the customers satisfaction for delivery service. It will have a significant impact for clients loyalty in future development.</a:t>
            </a:r>
          </a:p>
          <a:p>
            <a:pPr marL="457200" lvl="0" indent="-317500" rtl="0">
              <a:lnSpc>
                <a:spcPct val="200000"/>
              </a:lnSpc>
              <a:spcBef>
                <a:spcPts val="0"/>
              </a:spcBef>
              <a:spcAft>
                <a:spcPts val="0"/>
              </a:spcAft>
              <a:buSzPts val="1400"/>
              <a:buChar char="●"/>
            </a:pPr>
            <a:r>
              <a:rPr lang="en" dirty="0"/>
              <a:t>Technology department should keep the latest methods can be applied for delivery. Like the humanoid robots expected for employed by 2025.</a:t>
            </a:r>
          </a:p>
          <a:p>
            <a:pPr marL="457200" lvl="0" indent="-317500" rtl="0">
              <a:lnSpc>
                <a:spcPct val="200000"/>
              </a:lnSpc>
              <a:spcBef>
                <a:spcPts val="0"/>
              </a:spcBef>
              <a:buSzPts val="1400"/>
              <a:buChar char="●"/>
            </a:pPr>
            <a:r>
              <a:rPr lang="en" dirty="0"/>
              <a:t>Business department needs to estimate the market in advance. Earlier information would help the technology department to apply the suitable and optimizing method for business.</a:t>
            </a:r>
          </a:p>
          <a:p>
            <a:pPr marL="0" lvl="0" indent="0" rtl="0">
              <a:spcBef>
                <a:spcPts val="0"/>
              </a:spcBef>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p:nvPr/>
        </p:nvSpPr>
        <p:spPr>
          <a:xfrm>
            <a:off x="121775" y="109925"/>
            <a:ext cx="87459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800">
                <a:solidFill>
                  <a:srgbClr val="000000"/>
                </a:solidFill>
              </a:rPr>
              <a:t>   Implementation      </a:t>
            </a:r>
          </a:p>
          <a:p>
            <a:pPr marL="0" lvl="0" indent="0" algn="r" rtl="0">
              <a:spcBef>
                <a:spcPts val="0"/>
              </a:spcBef>
              <a:buNone/>
            </a:pPr>
            <a:r>
              <a:rPr lang="en" sz="1200">
                <a:solidFill>
                  <a:srgbClr val="000000"/>
                </a:solidFill>
              </a:rPr>
              <a:t>Wenpei Wang</a:t>
            </a:r>
          </a:p>
        </p:txBody>
      </p:sp>
      <p:sp>
        <p:nvSpPr>
          <p:cNvPr id="254" name="Shape 254"/>
          <p:cNvSpPr/>
          <p:nvPr/>
        </p:nvSpPr>
        <p:spPr>
          <a:xfrm>
            <a:off x="423925" y="2225575"/>
            <a:ext cx="2811900" cy="1391700"/>
          </a:xfrm>
          <a:prstGeom prst="roundRect">
            <a:avLst>
              <a:gd name="adj" fmla="val 16667"/>
            </a:avLst>
          </a:prstGeom>
          <a:solidFill>
            <a:srgbClr val="EEEEEE"/>
          </a:solidFill>
          <a:ln w="9525" cap="flat" cmpd="sng">
            <a:solidFill>
              <a:srgbClr val="595959"/>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2400"/>
              <a:t>Vision and strategy</a:t>
            </a:r>
          </a:p>
        </p:txBody>
      </p:sp>
      <p:sp>
        <p:nvSpPr>
          <p:cNvPr id="255" name="Shape 255"/>
          <p:cNvSpPr/>
          <p:nvPr/>
        </p:nvSpPr>
        <p:spPr>
          <a:xfrm>
            <a:off x="4747850" y="830700"/>
            <a:ext cx="4013100" cy="949800"/>
          </a:xfrm>
          <a:prstGeom prst="roundRect">
            <a:avLst>
              <a:gd name="adj" fmla="val 16667"/>
            </a:avLst>
          </a:prstGeom>
          <a:solidFill>
            <a:srgbClr val="EEEEEE"/>
          </a:solidFill>
          <a:ln w="9525" cap="flat" cmpd="sng">
            <a:solidFill>
              <a:srgbClr val="595959"/>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sz="1200" b="1"/>
              <a:t>Customer Perspective</a:t>
            </a:r>
          </a:p>
          <a:p>
            <a:pPr marL="0" lvl="0" indent="0">
              <a:spcBef>
                <a:spcPts val="0"/>
              </a:spcBef>
              <a:buNone/>
            </a:pPr>
            <a:r>
              <a:rPr lang="en" sz="1200"/>
              <a:t>Focusing on the people who prefer fastest delivery.</a:t>
            </a:r>
          </a:p>
          <a:p>
            <a:pPr marL="0" lvl="0" indent="0" rtl="0">
              <a:spcBef>
                <a:spcPts val="0"/>
              </a:spcBef>
              <a:buNone/>
            </a:pPr>
            <a:r>
              <a:rPr lang="en" sz="1200"/>
              <a:t>Offering great service and tracking info for pleasant experience. </a:t>
            </a:r>
          </a:p>
          <a:p>
            <a:pPr marL="0" lvl="0" indent="0" rtl="0">
              <a:spcBef>
                <a:spcPts val="0"/>
              </a:spcBef>
              <a:buNone/>
            </a:pPr>
            <a:endParaRPr sz="1200"/>
          </a:p>
        </p:txBody>
      </p:sp>
      <p:sp>
        <p:nvSpPr>
          <p:cNvPr id="256" name="Shape 256"/>
          <p:cNvSpPr/>
          <p:nvPr/>
        </p:nvSpPr>
        <p:spPr>
          <a:xfrm>
            <a:off x="4747850" y="1845075"/>
            <a:ext cx="4013100" cy="754800"/>
          </a:xfrm>
          <a:prstGeom prst="roundRect">
            <a:avLst>
              <a:gd name="adj" fmla="val 16667"/>
            </a:avLst>
          </a:prstGeom>
          <a:solidFill>
            <a:srgbClr val="EEEEEE"/>
          </a:solidFill>
          <a:ln w="9525" cap="flat" cmpd="sng">
            <a:solidFill>
              <a:srgbClr val="595959"/>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sz="1200" b="1"/>
              <a:t>Internal Perspective</a:t>
            </a:r>
          </a:p>
          <a:p>
            <a:pPr marL="0" lvl="0" indent="0">
              <a:spcBef>
                <a:spcPts val="0"/>
              </a:spcBef>
              <a:buNone/>
            </a:pPr>
            <a:r>
              <a:rPr lang="en" sz="1200"/>
              <a:t>Reducing delivery time for more efficiency and profits.</a:t>
            </a:r>
          </a:p>
          <a:p>
            <a:pPr marL="0" lvl="0" indent="0" rtl="0">
              <a:spcBef>
                <a:spcPts val="0"/>
              </a:spcBef>
              <a:buNone/>
            </a:pPr>
            <a:r>
              <a:rPr lang="en" sz="1200"/>
              <a:t>Earning the good reputation in delivery industry.</a:t>
            </a:r>
          </a:p>
          <a:p>
            <a:pPr marL="0" lvl="0" indent="0" rtl="0">
              <a:spcBef>
                <a:spcPts val="0"/>
              </a:spcBef>
              <a:buNone/>
            </a:pPr>
            <a:endParaRPr sz="1200"/>
          </a:p>
        </p:txBody>
      </p:sp>
      <p:sp>
        <p:nvSpPr>
          <p:cNvPr id="257" name="Shape 257"/>
          <p:cNvSpPr/>
          <p:nvPr/>
        </p:nvSpPr>
        <p:spPr>
          <a:xfrm>
            <a:off x="4747850" y="2664450"/>
            <a:ext cx="4013100" cy="1051800"/>
          </a:xfrm>
          <a:prstGeom prst="roundRect">
            <a:avLst>
              <a:gd name="adj" fmla="val 16667"/>
            </a:avLst>
          </a:prstGeom>
          <a:solidFill>
            <a:srgbClr val="EEEEEE"/>
          </a:solidFill>
          <a:ln w="9525" cap="flat" cmpd="sng">
            <a:solidFill>
              <a:srgbClr val="595959"/>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sz="1200" b="1"/>
              <a:t>Learning Perspective</a:t>
            </a:r>
          </a:p>
          <a:p>
            <a:pPr marL="0" lvl="0" indent="0">
              <a:spcBef>
                <a:spcPts val="0"/>
              </a:spcBef>
              <a:buNone/>
            </a:pPr>
            <a:r>
              <a:rPr lang="en" sz="1200"/>
              <a:t>Using the new technology for delivery and encourage the staff to innovate more methods.</a:t>
            </a:r>
          </a:p>
          <a:p>
            <a:pPr marL="0" lvl="0" indent="0" rtl="0">
              <a:spcBef>
                <a:spcPts val="0"/>
              </a:spcBef>
              <a:buNone/>
            </a:pPr>
            <a:r>
              <a:rPr lang="en" sz="1200"/>
              <a:t>New technology would bring competitive advantage than other delivery companies.</a:t>
            </a:r>
          </a:p>
          <a:p>
            <a:pPr marL="0" lvl="0" indent="0" rtl="0">
              <a:spcBef>
                <a:spcPts val="0"/>
              </a:spcBef>
              <a:buNone/>
            </a:pPr>
            <a:endParaRPr sz="1200"/>
          </a:p>
        </p:txBody>
      </p:sp>
      <p:sp>
        <p:nvSpPr>
          <p:cNvPr id="258" name="Shape 258"/>
          <p:cNvSpPr/>
          <p:nvPr/>
        </p:nvSpPr>
        <p:spPr>
          <a:xfrm>
            <a:off x="4794325" y="3862525"/>
            <a:ext cx="4013100" cy="822600"/>
          </a:xfrm>
          <a:prstGeom prst="roundRect">
            <a:avLst>
              <a:gd name="adj" fmla="val 16667"/>
            </a:avLst>
          </a:prstGeom>
          <a:solidFill>
            <a:srgbClr val="EEEEEE"/>
          </a:solidFill>
          <a:ln w="9525" cap="flat" cmpd="sng">
            <a:solidFill>
              <a:srgbClr val="595959"/>
            </a:solidFill>
            <a:prstDash val="solid"/>
            <a:round/>
            <a:headEnd type="none" w="med" len="med"/>
            <a:tailEnd type="none" w="med" len="med"/>
          </a:ln>
        </p:spPr>
        <p:txBody>
          <a:bodyPr wrap="square" lIns="91425" tIns="91425" rIns="91425" bIns="91425" anchor="t" anchorCtr="0">
            <a:noAutofit/>
          </a:bodyPr>
          <a:lstStyle/>
          <a:p>
            <a:pPr marL="0" lvl="0" indent="0" rtl="0">
              <a:spcBef>
                <a:spcPts val="0"/>
              </a:spcBef>
              <a:buNone/>
            </a:pPr>
            <a:r>
              <a:rPr lang="en" sz="1200" b="1"/>
              <a:t>Financial Perspective</a:t>
            </a:r>
          </a:p>
          <a:p>
            <a:pPr marL="0" lvl="0" indent="0" rtl="0">
              <a:spcBef>
                <a:spcPts val="0"/>
              </a:spcBef>
              <a:buNone/>
            </a:pPr>
            <a:r>
              <a:rPr lang="en" sz="1200"/>
              <a:t>Income increasing and stakeholders can share more benefits.</a:t>
            </a:r>
          </a:p>
          <a:p>
            <a:pPr marL="0" lvl="0" indent="0" rtl="0">
              <a:spcBef>
                <a:spcPts val="0"/>
              </a:spcBef>
              <a:buNone/>
            </a:pPr>
            <a:endParaRPr sz="1200"/>
          </a:p>
          <a:p>
            <a:pPr marL="0" lvl="0" indent="0" rtl="0">
              <a:spcBef>
                <a:spcPts val="0"/>
              </a:spcBef>
              <a:buNone/>
            </a:pPr>
            <a:endParaRPr sz="1200"/>
          </a:p>
          <a:p>
            <a:pPr marL="0" lvl="0" indent="0" rtl="0">
              <a:spcBef>
                <a:spcPts val="0"/>
              </a:spcBef>
              <a:buNone/>
            </a:pPr>
            <a:endParaRPr sz="1200"/>
          </a:p>
        </p:txBody>
      </p:sp>
      <p:cxnSp>
        <p:nvCxnSpPr>
          <p:cNvPr id="259" name="Shape 259"/>
          <p:cNvCxnSpPr>
            <a:stCxn id="254" idx="3"/>
            <a:endCxn id="255" idx="1"/>
          </p:cNvCxnSpPr>
          <p:nvPr/>
        </p:nvCxnSpPr>
        <p:spPr>
          <a:xfrm rot="10800000" flipH="1">
            <a:off x="3235825" y="1305625"/>
            <a:ext cx="1512000" cy="1615800"/>
          </a:xfrm>
          <a:prstGeom prst="straightConnector1">
            <a:avLst/>
          </a:prstGeom>
          <a:noFill/>
          <a:ln w="9525" cap="flat" cmpd="sng">
            <a:solidFill>
              <a:srgbClr val="595959"/>
            </a:solidFill>
            <a:prstDash val="solid"/>
            <a:round/>
            <a:headEnd type="none" w="lg" len="lg"/>
            <a:tailEnd type="triangle" w="lg" len="lg"/>
          </a:ln>
        </p:spPr>
      </p:cxnSp>
      <p:cxnSp>
        <p:nvCxnSpPr>
          <p:cNvPr id="260" name="Shape 260"/>
          <p:cNvCxnSpPr>
            <a:stCxn id="254" idx="3"/>
            <a:endCxn id="256" idx="1"/>
          </p:cNvCxnSpPr>
          <p:nvPr/>
        </p:nvCxnSpPr>
        <p:spPr>
          <a:xfrm rot="10800000" flipH="1">
            <a:off x="3235825" y="2222425"/>
            <a:ext cx="1512000" cy="699000"/>
          </a:xfrm>
          <a:prstGeom prst="straightConnector1">
            <a:avLst/>
          </a:prstGeom>
          <a:noFill/>
          <a:ln w="9525" cap="flat" cmpd="sng">
            <a:solidFill>
              <a:srgbClr val="595959"/>
            </a:solidFill>
            <a:prstDash val="solid"/>
            <a:round/>
            <a:headEnd type="none" w="lg" len="lg"/>
            <a:tailEnd type="triangle" w="lg" len="lg"/>
          </a:ln>
        </p:spPr>
      </p:cxnSp>
      <p:cxnSp>
        <p:nvCxnSpPr>
          <p:cNvPr id="261" name="Shape 261"/>
          <p:cNvCxnSpPr>
            <a:stCxn id="254" idx="3"/>
            <a:endCxn id="257" idx="1"/>
          </p:cNvCxnSpPr>
          <p:nvPr/>
        </p:nvCxnSpPr>
        <p:spPr>
          <a:xfrm>
            <a:off x="3235825" y="2921425"/>
            <a:ext cx="1512000" cy="268800"/>
          </a:xfrm>
          <a:prstGeom prst="straightConnector1">
            <a:avLst/>
          </a:prstGeom>
          <a:noFill/>
          <a:ln w="9525" cap="flat" cmpd="sng">
            <a:solidFill>
              <a:srgbClr val="595959"/>
            </a:solidFill>
            <a:prstDash val="solid"/>
            <a:round/>
            <a:headEnd type="none" w="lg" len="lg"/>
            <a:tailEnd type="triangle" w="lg" len="lg"/>
          </a:ln>
        </p:spPr>
      </p:cxnSp>
      <p:cxnSp>
        <p:nvCxnSpPr>
          <p:cNvPr id="262" name="Shape 262"/>
          <p:cNvCxnSpPr>
            <a:stCxn id="254" idx="3"/>
            <a:endCxn id="258" idx="1"/>
          </p:cNvCxnSpPr>
          <p:nvPr/>
        </p:nvCxnSpPr>
        <p:spPr>
          <a:xfrm>
            <a:off x="3235825" y="2921425"/>
            <a:ext cx="1558500" cy="1352400"/>
          </a:xfrm>
          <a:prstGeom prst="straightConnector1">
            <a:avLst/>
          </a:prstGeom>
          <a:noFill/>
          <a:ln w="9525" cap="flat" cmpd="sng">
            <a:solidFill>
              <a:srgbClr val="595959"/>
            </a:solidFill>
            <a:prstDash val="solid"/>
            <a:round/>
            <a:headEnd type="none" w="lg" len="lg"/>
            <a:tailEnd type="triangle" w="lg" len="lg"/>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p:nvPr/>
        </p:nvSpPr>
        <p:spPr>
          <a:xfrm>
            <a:off x="128825" y="180575"/>
            <a:ext cx="87459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800">
                <a:solidFill>
                  <a:srgbClr val="000000"/>
                </a:solidFill>
              </a:rPr>
              <a:t>    Delivering Value      </a:t>
            </a:r>
          </a:p>
          <a:p>
            <a:pPr marL="0" lvl="0" indent="0" algn="r" rtl="0">
              <a:spcBef>
                <a:spcPts val="0"/>
              </a:spcBef>
              <a:buNone/>
            </a:pPr>
            <a:r>
              <a:rPr lang="en" sz="1200">
                <a:solidFill>
                  <a:srgbClr val="000000"/>
                </a:solidFill>
              </a:rPr>
              <a:t>Wenpei Wang</a:t>
            </a:r>
          </a:p>
        </p:txBody>
      </p:sp>
      <p:pic>
        <p:nvPicPr>
          <p:cNvPr id="268" name="Shape 268"/>
          <p:cNvPicPr preferRelativeResize="0"/>
          <p:nvPr/>
        </p:nvPicPr>
        <p:blipFill>
          <a:blip r:embed="rId3">
            <a:alphaModFix/>
          </a:blip>
          <a:stretch>
            <a:fillRect/>
          </a:stretch>
        </p:blipFill>
        <p:spPr>
          <a:xfrm>
            <a:off x="823600" y="848850"/>
            <a:ext cx="7598176" cy="3905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p:nvPr/>
        </p:nvSpPr>
        <p:spPr>
          <a:xfrm>
            <a:off x="79350" y="0"/>
            <a:ext cx="87459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800">
                <a:solidFill>
                  <a:srgbClr val="000000"/>
                </a:solidFill>
              </a:rPr>
              <a:t>  Five principles for delivering value      </a:t>
            </a:r>
          </a:p>
          <a:p>
            <a:pPr marL="0" lvl="0" indent="0" algn="r" rtl="0">
              <a:spcBef>
                <a:spcPts val="0"/>
              </a:spcBef>
              <a:buNone/>
            </a:pPr>
            <a:endParaRPr sz="1200"/>
          </a:p>
          <a:p>
            <a:pPr marL="0" lvl="0" indent="0" algn="r" rtl="0">
              <a:spcBef>
                <a:spcPts val="0"/>
              </a:spcBef>
              <a:buNone/>
            </a:pPr>
            <a:r>
              <a:rPr lang="en" sz="1200">
                <a:solidFill>
                  <a:srgbClr val="000000"/>
                </a:solidFill>
              </a:rPr>
              <a:t>Wenpei Wang</a:t>
            </a:r>
          </a:p>
        </p:txBody>
      </p:sp>
      <p:sp>
        <p:nvSpPr>
          <p:cNvPr id="274" name="Shape 274"/>
          <p:cNvSpPr txBox="1"/>
          <p:nvPr/>
        </p:nvSpPr>
        <p:spPr>
          <a:xfrm>
            <a:off x="283350" y="596975"/>
            <a:ext cx="8577300" cy="4062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b="1"/>
              <a:t>Principle 1: Have a clearly defined portfolio value management process</a:t>
            </a:r>
            <a:br>
              <a:rPr lang="en" b="1"/>
            </a:br>
            <a:r>
              <a:rPr lang="en"/>
              <a:t>	Budget control for technology investment </a:t>
            </a:r>
          </a:p>
          <a:p>
            <a:pPr marL="0" lvl="0" indent="0" rtl="0">
              <a:spcBef>
                <a:spcPts val="0"/>
              </a:spcBef>
              <a:buNone/>
            </a:pPr>
            <a:r>
              <a:rPr lang="en"/>
              <a:t>	</a:t>
            </a:r>
          </a:p>
          <a:p>
            <a:pPr marL="0" lvl="0" indent="0" rtl="0">
              <a:spcBef>
                <a:spcPts val="0"/>
              </a:spcBef>
              <a:buNone/>
            </a:pPr>
            <a:r>
              <a:rPr lang="en" b="1"/>
              <a:t>Principle 2: Aim for chunks of Value</a:t>
            </a:r>
          </a:p>
          <a:p>
            <a:pPr marL="457200" lvl="0" indent="0" rtl="0">
              <a:spcBef>
                <a:spcPts val="0"/>
              </a:spcBef>
              <a:buNone/>
            </a:pPr>
            <a:r>
              <a:rPr lang="en"/>
              <a:t>Getting feedback from customers after they received the faster package. </a:t>
            </a:r>
          </a:p>
          <a:p>
            <a:pPr marL="457200" lvl="0" indent="0" rtl="0">
              <a:spcBef>
                <a:spcPts val="0"/>
              </a:spcBef>
              <a:buNone/>
            </a:pPr>
            <a:r>
              <a:rPr lang="en"/>
              <a:t>These comments would guide to optimize the next strategy.</a:t>
            </a:r>
          </a:p>
          <a:p>
            <a:pPr marL="457200" lvl="0" indent="0" rtl="0">
              <a:spcBef>
                <a:spcPts val="0"/>
              </a:spcBef>
              <a:buNone/>
            </a:pPr>
            <a:r>
              <a:rPr lang="en"/>
              <a:t>Focusing on large online retailer as the potential customers.</a:t>
            </a:r>
            <a:br>
              <a:rPr lang="en"/>
            </a:br>
            <a:endParaRPr lang="en"/>
          </a:p>
          <a:p>
            <a:pPr marL="0" lvl="0" indent="0">
              <a:spcBef>
                <a:spcPts val="0"/>
              </a:spcBef>
              <a:buNone/>
            </a:pPr>
            <a:r>
              <a:rPr lang="en" b="1"/>
              <a:t>Principle 3: Adopt a holistic orientation for technology value</a:t>
            </a:r>
            <a:br>
              <a:rPr lang="en"/>
            </a:br>
            <a:r>
              <a:rPr lang="en"/>
              <a:t>	Enlarging the technology investment for competitive advantages.</a:t>
            </a:r>
          </a:p>
          <a:p>
            <a:pPr marL="0" lvl="0" indent="0">
              <a:spcBef>
                <a:spcPts val="0"/>
              </a:spcBef>
              <a:buNone/>
            </a:pPr>
            <a:r>
              <a:rPr lang="en"/>
              <a:t>	More robots deployed can reduce human cost for lowering the whole budget.</a:t>
            </a:r>
          </a:p>
          <a:p>
            <a:pPr marL="0" lvl="0" indent="0" rtl="0">
              <a:spcBef>
                <a:spcPts val="0"/>
              </a:spcBef>
              <a:buNone/>
            </a:pPr>
            <a:r>
              <a:rPr lang="en"/>
              <a:t>	Integrating transportation algorithm with machine learning to save time and cost.</a:t>
            </a:r>
          </a:p>
          <a:p>
            <a:pPr marL="0" lvl="0" indent="0" rtl="0">
              <a:spcBef>
                <a:spcPts val="0"/>
              </a:spcBef>
              <a:buNone/>
            </a:pPr>
            <a:endParaRPr/>
          </a:p>
          <a:p>
            <a:pPr marL="0" lvl="0" indent="0" rtl="0">
              <a:spcBef>
                <a:spcPts val="0"/>
              </a:spcBef>
              <a:buNone/>
            </a:pPr>
            <a:r>
              <a:rPr lang="en" b="1"/>
              <a:t>Principle 4: Aim for joint ownership of technology initiatives</a:t>
            </a:r>
            <a:br>
              <a:rPr lang="en"/>
            </a:br>
            <a:r>
              <a:rPr lang="en"/>
              <a:t>	Building the mutual trust between technology and business.</a:t>
            </a:r>
          </a:p>
          <a:p>
            <a:pPr marL="0" lvl="0" indent="0" rtl="0">
              <a:spcBef>
                <a:spcPts val="0"/>
              </a:spcBef>
              <a:buNone/>
            </a:pPr>
            <a:endParaRPr/>
          </a:p>
          <a:p>
            <a:pPr marL="0" lvl="0" indent="0">
              <a:spcBef>
                <a:spcPts val="0"/>
              </a:spcBef>
              <a:buNone/>
            </a:pPr>
            <a:r>
              <a:rPr lang="en" b="1"/>
              <a:t>Principle 5: Experiment more often</a:t>
            </a:r>
          </a:p>
          <a:p>
            <a:pPr marL="0" lvl="0" indent="457200" rtl="0">
              <a:spcBef>
                <a:spcPts val="0"/>
              </a:spcBef>
              <a:buNone/>
            </a:pPr>
            <a:r>
              <a:rPr lang="en"/>
              <a:t>Testing the security of drone and </a:t>
            </a:r>
            <a:r>
              <a:rPr lang="en">
                <a:solidFill>
                  <a:schemeClr val="dk1"/>
                </a:solidFill>
              </a:rPr>
              <a:t>stability of chip based package at fixed periods. </a:t>
            </a:r>
          </a:p>
          <a:p>
            <a:pPr marL="0" lvl="0" indent="457200" rtl="0">
              <a:spcBef>
                <a:spcPts val="0"/>
              </a:spcBef>
              <a:buNone/>
            </a:pPr>
            <a:r>
              <a:rPr lang="en">
                <a:solidFill>
                  <a:schemeClr val="dk1"/>
                </a:solidFill>
              </a:rPr>
              <a:t>Measuring the algorithm for the routes accuracy to ensure lower cost and less duration.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128825" y="180575"/>
            <a:ext cx="87459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800">
                <a:solidFill>
                  <a:srgbClr val="000000"/>
                </a:solidFill>
              </a:rPr>
              <a:t>  Digital strategy    </a:t>
            </a:r>
          </a:p>
          <a:p>
            <a:pPr marL="0" lvl="0" indent="0" algn="r" rtl="0">
              <a:spcBef>
                <a:spcPts val="0"/>
              </a:spcBef>
              <a:buNone/>
            </a:pPr>
            <a:r>
              <a:rPr lang="en" sz="1200">
                <a:solidFill>
                  <a:srgbClr val="000000"/>
                </a:solidFill>
              </a:rPr>
              <a:t>Wenpei Wang</a:t>
            </a:r>
          </a:p>
        </p:txBody>
      </p:sp>
      <p:sp>
        <p:nvSpPr>
          <p:cNvPr id="280" name="Shape 280"/>
          <p:cNvSpPr txBox="1"/>
          <p:nvPr/>
        </p:nvSpPr>
        <p:spPr>
          <a:xfrm>
            <a:off x="353250" y="982075"/>
            <a:ext cx="8563200" cy="3815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b="1"/>
              <a:t>Big data for analyzing the best routes:</a:t>
            </a:r>
          </a:p>
          <a:p>
            <a:pPr marL="0" lvl="0" indent="0" rtl="0">
              <a:spcBef>
                <a:spcPts val="0"/>
              </a:spcBef>
              <a:buNone/>
            </a:pPr>
            <a:r>
              <a:rPr lang="en"/>
              <a:t>Collecting the delivery method, time, date, package weight, duration for further analysis to optimize the best route</a:t>
            </a:r>
          </a:p>
          <a:p>
            <a:pPr marL="0" lvl="0" indent="0" rtl="0">
              <a:spcBef>
                <a:spcPts val="0"/>
              </a:spcBef>
              <a:buNone/>
            </a:pPr>
            <a:endParaRPr/>
          </a:p>
          <a:p>
            <a:pPr marL="0" lvl="0" indent="0" rtl="0">
              <a:spcBef>
                <a:spcPts val="0"/>
              </a:spcBef>
              <a:buNone/>
            </a:pPr>
            <a:r>
              <a:rPr lang="en" b="1"/>
              <a:t>Tracking packages:</a:t>
            </a:r>
          </a:p>
          <a:p>
            <a:pPr marL="0" lvl="0" indent="0" rtl="0">
              <a:spcBef>
                <a:spcPts val="0"/>
              </a:spcBef>
              <a:buNone/>
            </a:pPr>
            <a:r>
              <a:rPr lang="en"/>
              <a:t>Using the mobile app to track the detail information about package</a:t>
            </a:r>
          </a:p>
          <a:p>
            <a:pPr marL="0" lvl="0" indent="0" rtl="0">
              <a:spcBef>
                <a:spcPts val="0"/>
              </a:spcBef>
              <a:buNone/>
            </a:pPr>
            <a:endParaRPr/>
          </a:p>
          <a:p>
            <a:pPr marL="0" lvl="0" indent="0" rtl="0">
              <a:spcBef>
                <a:spcPts val="0"/>
              </a:spcBef>
              <a:buNone/>
            </a:pPr>
            <a:r>
              <a:rPr lang="en" b="1"/>
              <a:t>Drone delivery:</a:t>
            </a:r>
          </a:p>
          <a:p>
            <a:pPr marL="0" lvl="0" indent="0">
              <a:spcBef>
                <a:spcPts val="0"/>
              </a:spcBef>
              <a:buNone/>
            </a:pPr>
            <a:r>
              <a:rPr lang="en"/>
              <a:t>Taking advantage of the drones for faster processing and shipping to save the time and raise customer experience</a:t>
            </a:r>
          </a:p>
          <a:p>
            <a:pPr marL="0" lvl="0" indent="0">
              <a:spcBef>
                <a:spcPts val="0"/>
              </a:spcBef>
              <a:buNone/>
            </a:pPr>
            <a:endParaRPr/>
          </a:p>
          <a:p>
            <a:pPr marL="0" lvl="0" indent="0">
              <a:spcBef>
                <a:spcPts val="0"/>
              </a:spcBef>
              <a:buNone/>
            </a:pPr>
            <a:r>
              <a:rPr lang="en" b="1"/>
              <a:t>IBM Watson:</a:t>
            </a:r>
          </a:p>
          <a:p>
            <a:pPr marL="0" lvl="0" indent="0">
              <a:spcBef>
                <a:spcPts val="0"/>
              </a:spcBef>
              <a:buNone/>
            </a:pPr>
            <a:r>
              <a:rPr lang="en"/>
              <a:t>Computer based system can</a:t>
            </a:r>
            <a:r>
              <a:rPr lang="en" sz="1200">
                <a:solidFill>
                  <a:schemeClr val="dk1"/>
                </a:solidFill>
              </a:rPr>
              <a:t> reduce the number of human service cost and can process any issues in short time.</a:t>
            </a:r>
          </a:p>
          <a:p>
            <a:pPr marL="0" lvl="0" indent="0" rtl="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p:nvPr/>
        </p:nvSpPr>
        <p:spPr>
          <a:xfrm>
            <a:off x="0" y="258300"/>
            <a:ext cx="91440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400" b="1">
                <a:solidFill>
                  <a:srgbClr val="000000"/>
                </a:solidFill>
              </a:rPr>
              <a:t>  Business improvement and competitive advantage</a:t>
            </a:r>
            <a:r>
              <a:rPr lang="en" sz="2400">
                <a:solidFill>
                  <a:srgbClr val="000000"/>
                </a:solidFill>
              </a:rPr>
              <a:t> </a:t>
            </a:r>
          </a:p>
          <a:p>
            <a:pPr marL="0" lvl="0" indent="0" algn="r" rtl="0">
              <a:spcBef>
                <a:spcPts val="0"/>
              </a:spcBef>
              <a:buNone/>
            </a:pPr>
            <a:r>
              <a:rPr lang="en" sz="1200">
                <a:solidFill>
                  <a:srgbClr val="000000"/>
                </a:solidFill>
              </a:rPr>
              <a:t>Wenpei Wang</a:t>
            </a:r>
          </a:p>
        </p:txBody>
      </p:sp>
      <p:sp>
        <p:nvSpPr>
          <p:cNvPr id="286" name="Shape 286"/>
          <p:cNvSpPr txBox="1"/>
          <p:nvPr/>
        </p:nvSpPr>
        <p:spPr>
          <a:xfrm>
            <a:off x="367400" y="883150"/>
            <a:ext cx="8499600" cy="3885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Saving the cost:</a:t>
            </a:r>
          </a:p>
          <a:p>
            <a:pPr marL="0" lvl="0" indent="0" rtl="0">
              <a:spcBef>
                <a:spcPts val="0"/>
              </a:spcBef>
              <a:buNone/>
            </a:pPr>
            <a:r>
              <a:rPr lang="en"/>
              <a:t>Best routing by transportation algorithm would save time and cost for delivery. IBM Watson also replace human service with computer processing for less </a:t>
            </a:r>
            <a:r>
              <a:rPr lang="en">
                <a:solidFill>
                  <a:schemeClr val="dk1"/>
                </a:solidFill>
              </a:rPr>
              <a:t>expenditure.</a:t>
            </a:r>
          </a:p>
          <a:p>
            <a:pPr marL="0" lvl="0" indent="0" rtl="0">
              <a:spcBef>
                <a:spcPts val="0"/>
              </a:spcBef>
              <a:buNone/>
            </a:pPr>
            <a:endParaRPr/>
          </a:p>
          <a:p>
            <a:pPr marL="0" lvl="0" indent="0" rtl="0">
              <a:spcBef>
                <a:spcPts val="0"/>
              </a:spcBef>
              <a:buNone/>
            </a:pPr>
            <a:r>
              <a:rPr lang="en"/>
              <a:t>Technology innovation:</a:t>
            </a:r>
          </a:p>
          <a:p>
            <a:pPr marL="0" lvl="0" indent="0" rtl="0">
              <a:spcBef>
                <a:spcPts val="0"/>
              </a:spcBef>
              <a:buNone/>
            </a:pPr>
            <a:r>
              <a:rPr lang="en"/>
              <a:t>More technology applied would trigger more people and fund to push the technology innovation.</a:t>
            </a:r>
          </a:p>
          <a:p>
            <a:pPr marL="0" lvl="0" indent="0" rtl="0">
              <a:spcBef>
                <a:spcPts val="0"/>
              </a:spcBef>
              <a:buNone/>
            </a:pPr>
            <a:endParaRPr/>
          </a:p>
          <a:p>
            <a:pPr marL="0" lvl="0" indent="0" rtl="0">
              <a:spcBef>
                <a:spcPts val="0"/>
              </a:spcBef>
              <a:buNone/>
            </a:pPr>
            <a:r>
              <a:rPr lang="en"/>
              <a:t>Fastest way to delivery:</a:t>
            </a:r>
          </a:p>
          <a:p>
            <a:pPr marL="0" lvl="0" indent="0" rtl="0">
              <a:spcBef>
                <a:spcPts val="0"/>
              </a:spcBef>
              <a:buNone/>
            </a:pPr>
            <a:r>
              <a:rPr lang="en"/>
              <a:t>Using the drones to deliver goods would ensure the customers can get their packages within 30 minutes after they placed the orders.</a:t>
            </a:r>
          </a:p>
          <a:p>
            <a:pPr marL="0" lvl="0" indent="0" rtl="0">
              <a:spcBef>
                <a:spcPts val="0"/>
              </a:spcBef>
              <a:buNone/>
            </a:pPr>
            <a:endParaRPr/>
          </a:p>
          <a:p>
            <a:pPr marL="0" lvl="0" indent="0" rtl="0">
              <a:spcBef>
                <a:spcPts val="0"/>
              </a:spcBef>
              <a:buNone/>
            </a:pPr>
            <a:r>
              <a:rPr lang="en"/>
              <a:t>Income increasing:</a:t>
            </a:r>
          </a:p>
          <a:p>
            <a:pPr marL="0" lvl="0" indent="0" rtl="0">
              <a:spcBef>
                <a:spcPts val="0"/>
              </a:spcBef>
              <a:buNone/>
            </a:pPr>
            <a:r>
              <a:rPr lang="en"/>
              <a:t>Faster way deliver would obtain the better reputation, and it will transfer to potential benefits.</a:t>
            </a:r>
          </a:p>
          <a:p>
            <a:pPr marL="0" lvl="0" indent="0">
              <a:spcBef>
                <a:spcPts val="0"/>
              </a:spcBef>
              <a:buNone/>
            </a:pPr>
            <a:endParaRPr/>
          </a:p>
          <a:p>
            <a:pPr marL="0" lvl="0" indent="0">
              <a:spcBef>
                <a:spcPts val="0"/>
              </a:spcBef>
              <a:buNone/>
            </a:pPr>
            <a:r>
              <a:rPr lang="en"/>
              <a:t>Great reputation:</a:t>
            </a:r>
          </a:p>
          <a:p>
            <a:pPr marL="0" lvl="0" indent="0" rtl="0">
              <a:spcBef>
                <a:spcPts val="0"/>
              </a:spcBef>
              <a:buNone/>
            </a:pPr>
            <a:r>
              <a:rPr lang="en"/>
              <a:t>Faster delivery and easier tracking means fantastic customer experience. It would bring potential influence and well-known reputation in the delivery industry. </a:t>
            </a:r>
          </a:p>
          <a:p>
            <a:pPr marL="0" lvl="0" indent="0" rtl="0">
              <a:spcBef>
                <a:spcPts val="0"/>
              </a:spcBef>
              <a:buNone/>
            </a:pPr>
            <a:r>
              <a:rPr lang="en"/>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Shape 291"/>
          <p:cNvPicPr preferRelativeResize="0"/>
          <p:nvPr/>
        </p:nvPicPr>
        <p:blipFill>
          <a:blip r:embed="rId3">
            <a:alphaModFix/>
          </a:blip>
          <a:stretch>
            <a:fillRect/>
          </a:stretch>
        </p:blipFill>
        <p:spPr>
          <a:xfrm>
            <a:off x="1009921" y="124900"/>
            <a:ext cx="7267928" cy="4610225"/>
          </a:xfrm>
          <a:prstGeom prst="rect">
            <a:avLst/>
          </a:prstGeom>
          <a:noFill/>
          <a:ln>
            <a:noFill/>
          </a:ln>
        </p:spPr>
      </p:pic>
      <p:sp>
        <p:nvSpPr>
          <p:cNvPr id="292" name="Shape 292"/>
          <p:cNvSpPr txBox="1"/>
          <p:nvPr/>
        </p:nvSpPr>
        <p:spPr>
          <a:xfrm>
            <a:off x="0" y="299925"/>
            <a:ext cx="91440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400" b="1">
                <a:solidFill>
                  <a:srgbClr val="000000"/>
                </a:solidFill>
              </a:rPr>
              <a:t>    Partnership</a:t>
            </a:r>
          </a:p>
          <a:p>
            <a:pPr marL="0" lvl="0" indent="0" algn="r" rtl="0">
              <a:spcBef>
                <a:spcPts val="0"/>
              </a:spcBef>
              <a:buNone/>
            </a:pPr>
            <a:r>
              <a:rPr lang="en" sz="1200">
                <a:solidFill>
                  <a:srgbClr val="000000"/>
                </a:solidFill>
              </a:rPr>
              <a:t>Wenpei Wang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937E7-3FC2-4AFD-8292-07FB17F852F5}"/>
              </a:ext>
            </a:extLst>
          </p:cNvPr>
          <p:cNvSpPr>
            <a:spLocks noGrp="1"/>
          </p:cNvSpPr>
          <p:nvPr>
            <p:ph type="title"/>
          </p:nvPr>
        </p:nvSpPr>
        <p:spPr>
          <a:xfrm>
            <a:off x="610200" y="1714350"/>
            <a:ext cx="7923600" cy="857400"/>
          </a:xfrm>
        </p:spPr>
        <p:txBody>
          <a:bodyPr/>
          <a:lstStyle/>
          <a:p>
            <a:pPr algn="ctr"/>
            <a:r>
              <a:rPr lang="en-US" dirty="0"/>
              <a:t>Introduction</a:t>
            </a:r>
          </a:p>
        </p:txBody>
      </p:sp>
      <p:sp>
        <p:nvSpPr>
          <p:cNvPr id="5" name="Shape 89">
            <a:extLst>
              <a:ext uri="{FF2B5EF4-FFF2-40B4-BE49-F238E27FC236}">
                <a16:creationId xmlns:a16="http://schemas.microsoft.com/office/drawing/2014/main" id="{A0E9D91B-79E4-48FB-B442-2877AD53E4C9}"/>
              </a:ext>
            </a:extLst>
          </p:cNvPr>
          <p:cNvSpPr txBox="1"/>
          <p:nvPr/>
        </p:nvSpPr>
        <p:spPr>
          <a:xfrm>
            <a:off x="6715500" y="238550"/>
            <a:ext cx="1508100" cy="268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spTree>
    <p:extLst>
      <p:ext uri="{BB962C8B-B14F-4D97-AF65-F5344CB8AC3E}">
        <p14:creationId xmlns:p14="http://schemas.microsoft.com/office/powerpoint/2010/main" val="3096535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1120938" y="2294140"/>
            <a:ext cx="7303200" cy="402000"/>
          </a:xfrm>
          <a:prstGeom prst="rect">
            <a:avLst/>
          </a:prstGeom>
        </p:spPr>
        <p:txBody>
          <a:bodyPr wrap="square" lIns="91425" tIns="91425" rIns="91425" bIns="91425" anchor="t" anchorCtr="0">
            <a:noAutofit/>
          </a:bodyPr>
          <a:lstStyle/>
          <a:p>
            <a:pPr marL="0" lvl="0" indent="0" algn="ctr">
              <a:spcBef>
                <a:spcPts val="0"/>
              </a:spcBef>
              <a:buNone/>
            </a:pPr>
            <a:r>
              <a:rPr lang="en"/>
              <a:t>Data Strategy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p:nvPr/>
        </p:nvSpPr>
        <p:spPr>
          <a:xfrm>
            <a:off x="0" y="270050"/>
            <a:ext cx="91440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400" b="1"/>
              <a:t>Data Strategy-Aspects</a:t>
            </a:r>
          </a:p>
          <a:p>
            <a:pPr marL="0" lvl="0" indent="0" algn="r" rtl="0">
              <a:spcBef>
                <a:spcPts val="0"/>
              </a:spcBef>
              <a:buNone/>
            </a:pPr>
            <a:r>
              <a:rPr lang="en" sz="1200"/>
              <a:t>Jianjie Gao</a:t>
            </a:r>
          </a:p>
        </p:txBody>
      </p:sp>
      <p:pic>
        <p:nvPicPr>
          <p:cNvPr id="303" name="Shape 303"/>
          <p:cNvPicPr preferRelativeResize="0"/>
          <p:nvPr/>
        </p:nvPicPr>
        <p:blipFill>
          <a:blip r:embed="rId3">
            <a:alphaModFix/>
          </a:blip>
          <a:stretch>
            <a:fillRect/>
          </a:stretch>
        </p:blipFill>
        <p:spPr>
          <a:xfrm>
            <a:off x="152400" y="1188650"/>
            <a:ext cx="8839199" cy="33163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p:nvPr/>
        </p:nvSpPr>
        <p:spPr>
          <a:xfrm>
            <a:off x="0" y="270050"/>
            <a:ext cx="91440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400" b="1"/>
              <a:t>Data Strategy-Steps</a:t>
            </a:r>
          </a:p>
          <a:p>
            <a:pPr marL="0" lvl="0" indent="0" algn="r" rtl="0">
              <a:spcBef>
                <a:spcPts val="0"/>
              </a:spcBef>
              <a:buNone/>
            </a:pPr>
            <a:r>
              <a:rPr lang="en" sz="1200"/>
              <a:t>Jianjie Gao</a:t>
            </a:r>
          </a:p>
        </p:txBody>
      </p:sp>
      <p:pic>
        <p:nvPicPr>
          <p:cNvPr id="309" name="Shape 309"/>
          <p:cNvPicPr preferRelativeResize="0"/>
          <p:nvPr/>
        </p:nvPicPr>
        <p:blipFill>
          <a:blip r:embed="rId3">
            <a:alphaModFix/>
          </a:blip>
          <a:stretch>
            <a:fillRect/>
          </a:stretch>
        </p:blipFill>
        <p:spPr>
          <a:xfrm>
            <a:off x="45488" y="926500"/>
            <a:ext cx="9053027" cy="369369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p:nvPr/>
        </p:nvSpPr>
        <p:spPr>
          <a:xfrm>
            <a:off x="0" y="270050"/>
            <a:ext cx="91440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400" b="1"/>
              <a:t>Information Management</a:t>
            </a:r>
          </a:p>
          <a:p>
            <a:pPr marL="0" lvl="0" indent="0" algn="r" rtl="0">
              <a:spcBef>
                <a:spcPts val="0"/>
              </a:spcBef>
              <a:buNone/>
            </a:pPr>
            <a:r>
              <a:rPr lang="en" sz="1200"/>
              <a:t>Jianjie Gao</a:t>
            </a:r>
          </a:p>
        </p:txBody>
      </p:sp>
      <p:pic>
        <p:nvPicPr>
          <p:cNvPr id="315" name="Shape 315"/>
          <p:cNvPicPr preferRelativeResize="0"/>
          <p:nvPr/>
        </p:nvPicPr>
        <p:blipFill>
          <a:blip r:embed="rId3">
            <a:alphaModFix/>
          </a:blip>
          <a:stretch>
            <a:fillRect/>
          </a:stretch>
        </p:blipFill>
        <p:spPr>
          <a:xfrm>
            <a:off x="90950" y="957175"/>
            <a:ext cx="5007120" cy="3650050"/>
          </a:xfrm>
          <a:prstGeom prst="rect">
            <a:avLst/>
          </a:prstGeom>
          <a:noFill/>
          <a:ln>
            <a:noFill/>
          </a:ln>
        </p:spPr>
      </p:pic>
      <p:pic>
        <p:nvPicPr>
          <p:cNvPr id="316" name="Shape 316"/>
          <p:cNvPicPr preferRelativeResize="0"/>
          <p:nvPr/>
        </p:nvPicPr>
        <p:blipFill>
          <a:blip r:embed="rId4">
            <a:alphaModFix/>
          </a:blip>
          <a:stretch>
            <a:fillRect/>
          </a:stretch>
        </p:blipFill>
        <p:spPr>
          <a:xfrm>
            <a:off x="5216570" y="957175"/>
            <a:ext cx="3728012" cy="3650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p:nvPr/>
        </p:nvSpPr>
        <p:spPr>
          <a:xfrm>
            <a:off x="0" y="270050"/>
            <a:ext cx="91440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400" b="1"/>
              <a:t>Master Data Management</a:t>
            </a:r>
          </a:p>
          <a:p>
            <a:pPr marL="0" lvl="0" indent="0" algn="r" rtl="0">
              <a:spcBef>
                <a:spcPts val="0"/>
              </a:spcBef>
              <a:buNone/>
            </a:pPr>
            <a:r>
              <a:rPr lang="en" sz="1200"/>
              <a:t>Jianjie Gao</a:t>
            </a:r>
          </a:p>
        </p:txBody>
      </p:sp>
      <p:pic>
        <p:nvPicPr>
          <p:cNvPr id="322" name="Shape 322"/>
          <p:cNvPicPr preferRelativeResize="0"/>
          <p:nvPr/>
        </p:nvPicPr>
        <p:blipFill>
          <a:blip r:embed="rId3">
            <a:alphaModFix/>
          </a:blip>
          <a:stretch>
            <a:fillRect/>
          </a:stretch>
        </p:blipFill>
        <p:spPr>
          <a:xfrm>
            <a:off x="964200" y="831450"/>
            <a:ext cx="7215601" cy="3859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p:nvPr/>
        </p:nvSpPr>
        <p:spPr>
          <a:xfrm>
            <a:off x="0" y="270050"/>
            <a:ext cx="91440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400" b="1"/>
              <a:t>Big Data and Social Media</a:t>
            </a:r>
          </a:p>
          <a:p>
            <a:pPr marL="0" lvl="0" indent="0" algn="r" rtl="0">
              <a:spcBef>
                <a:spcPts val="0"/>
              </a:spcBef>
              <a:buNone/>
            </a:pPr>
            <a:r>
              <a:rPr lang="en" sz="1200"/>
              <a:t>Jianjie Gao</a:t>
            </a:r>
          </a:p>
        </p:txBody>
      </p:sp>
      <p:sp>
        <p:nvSpPr>
          <p:cNvPr id="328" name="Shape 328"/>
          <p:cNvSpPr txBox="1"/>
          <p:nvPr/>
        </p:nvSpPr>
        <p:spPr>
          <a:xfrm>
            <a:off x="217850" y="1400025"/>
            <a:ext cx="8787900" cy="32457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pic>
        <p:nvPicPr>
          <p:cNvPr id="329" name="Shape 329"/>
          <p:cNvPicPr preferRelativeResize="0"/>
          <p:nvPr/>
        </p:nvPicPr>
        <p:blipFill>
          <a:blip r:embed="rId3">
            <a:alphaModFix/>
          </a:blip>
          <a:stretch>
            <a:fillRect/>
          </a:stretch>
        </p:blipFill>
        <p:spPr>
          <a:xfrm>
            <a:off x="942975" y="1046113"/>
            <a:ext cx="7258050" cy="3381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p:nvPr/>
        </p:nvSpPr>
        <p:spPr>
          <a:xfrm>
            <a:off x="0" y="270050"/>
            <a:ext cx="9144000" cy="918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400" b="1"/>
              <a:t>Improve the Customer Experience</a:t>
            </a:r>
          </a:p>
          <a:p>
            <a:pPr marL="0" lvl="0" indent="0" algn="r" rtl="0">
              <a:spcBef>
                <a:spcPts val="0"/>
              </a:spcBef>
              <a:buNone/>
            </a:pPr>
            <a:r>
              <a:rPr lang="en" sz="1200"/>
              <a:t>Jianjie Gao</a:t>
            </a:r>
          </a:p>
        </p:txBody>
      </p:sp>
      <p:sp>
        <p:nvSpPr>
          <p:cNvPr id="335" name="Shape 335"/>
          <p:cNvSpPr txBox="1"/>
          <p:nvPr/>
        </p:nvSpPr>
        <p:spPr>
          <a:xfrm>
            <a:off x="178050" y="902125"/>
            <a:ext cx="8787900" cy="3867300"/>
          </a:xfrm>
          <a:prstGeom prst="rect">
            <a:avLst/>
          </a:prstGeom>
          <a:noFill/>
          <a:ln>
            <a:noFill/>
          </a:ln>
        </p:spPr>
        <p:txBody>
          <a:bodyPr wrap="square" lIns="91425" tIns="91425" rIns="91425" bIns="91425" anchor="t" anchorCtr="0">
            <a:noAutofit/>
          </a:bodyPr>
          <a:lstStyle/>
          <a:p>
            <a:pPr marL="457200" lvl="0" indent="-381000" rtl="0">
              <a:spcBef>
                <a:spcPts val="0"/>
              </a:spcBef>
              <a:spcAft>
                <a:spcPts val="0"/>
              </a:spcAft>
              <a:buSzPts val="2400"/>
              <a:buChar char="-"/>
            </a:pPr>
            <a:r>
              <a:rPr lang="en" sz="2400"/>
              <a:t>Be transparent</a:t>
            </a:r>
          </a:p>
          <a:p>
            <a:pPr marL="457200" lvl="0" indent="-381000" rtl="0">
              <a:spcBef>
                <a:spcPts val="0"/>
              </a:spcBef>
              <a:spcAft>
                <a:spcPts val="0"/>
              </a:spcAft>
              <a:buSzPts val="2400"/>
              <a:buChar char="-"/>
            </a:pPr>
            <a:r>
              <a:rPr lang="en" sz="2400"/>
              <a:t>Perform consistently</a:t>
            </a:r>
          </a:p>
          <a:p>
            <a:pPr marL="457200" lvl="0" indent="-381000" rtl="0">
              <a:spcBef>
                <a:spcPts val="0"/>
              </a:spcBef>
              <a:spcAft>
                <a:spcPts val="0"/>
              </a:spcAft>
              <a:buSzPts val="2400"/>
              <a:buChar char="-"/>
            </a:pPr>
            <a:r>
              <a:rPr lang="en" sz="2400"/>
              <a:t>Complaints: delay, lost or no reply.</a:t>
            </a:r>
          </a:p>
          <a:p>
            <a:pPr marL="457200" lvl="0" indent="-381000" rtl="0">
              <a:spcBef>
                <a:spcPts val="0"/>
              </a:spcBef>
              <a:spcAft>
                <a:spcPts val="0"/>
              </a:spcAft>
              <a:buSzPts val="2400"/>
              <a:buChar char="-"/>
            </a:pPr>
            <a:r>
              <a:rPr lang="en" sz="2400"/>
              <a:t>Analyze and study clients</a:t>
            </a:r>
          </a:p>
          <a:p>
            <a:pPr marL="457200" lvl="0" indent="-381000" rtl="0">
              <a:spcBef>
                <a:spcPts val="0"/>
              </a:spcBef>
              <a:spcAft>
                <a:spcPts val="0"/>
              </a:spcAft>
              <a:buSzPts val="2400"/>
              <a:buChar char="-"/>
            </a:pPr>
            <a:r>
              <a:rPr lang="en" sz="2400"/>
              <a:t>Using social networks for one-to-one response as well as public reply</a:t>
            </a:r>
          </a:p>
          <a:p>
            <a:pPr marL="914400" lvl="1" indent="-381000" rtl="0">
              <a:spcBef>
                <a:spcPts val="0"/>
              </a:spcBef>
              <a:spcAft>
                <a:spcPts val="0"/>
              </a:spcAft>
              <a:buSzPts val="2400"/>
              <a:buChar char="-"/>
            </a:pPr>
            <a:r>
              <a:rPr lang="en" sz="2400"/>
              <a:t>Network effect</a:t>
            </a:r>
          </a:p>
          <a:p>
            <a:pPr marL="914400" lvl="1" indent="-381000" rtl="0">
              <a:spcBef>
                <a:spcPts val="0"/>
              </a:spcBef>
              <a:spcAft>
                <a:spcPts val="0"/>
              </a:spcAft>
              <a:buSzPts val="2400"/>
              <a:buChar char="-"/>
            </a:pPr>
            <a:r>
              <a:rPr lang="en" sz="2400"/>
              <a:t>A vocal customer can reach over 1,000 people</a:t>
            </a:r>
          </a:p>
          <a:p>
            <a:pPr marL="457200" marR="0" lvl="0" indent="-381000" algn="l" rtl="0">
              <a:lnSpc>
                <a:spcPct val="100000"/>
              </a:lnSpc>
              <a:spcBef>
                <a:spcPts val="0"/>
              </a:spcBef>
              <a:spcAft>
                <a:spcPts val="0"/>
              </a:spcAft>
              <a:buSzPts val="2400"/>
              <a:buChar char="-"/>
            </a:pPr>
            <a:r>
              <a:rPr lang="en" sz="2400"/>
              <a:t>Build trust</a:t>
            </a:r>
          </a:p>
        </p:txBody>
      </p:sp>
      <p:pic>
        <p:nvPicPr>
          <p:cNvPr id="336" name="Shape 336"/>
          <p:cNvPicPr preferRelativeResize="0"/>
          <p:nvPr/>
        </p:nvPicPr>
        <p:blipFill>
          <a:blip r:embed="rId3">
            <a:alphaModFix/>
          </a:blip>
          <a:stretch>
            <a:fillRect/>
          </a:stretch>
        </p:blipFill>
        <p:spPr>
          <a:xfrm>
            <a:off x="5463025" y="902113"/>
            <a:ext cx="3680964" cy="14360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628650" y="273844"/>
            <a:ext cx="7886700" cy="994200"/>
          </a:xfrm>
          <a:prstGeom prst="rect">
            <a:avLst/>
          </a:prstGeom>
        </p:spPr>
        <p:txBody>
          <a:bodyPr wrap="square" lIns="68575" tIns="68575" rIns="68575" bIns="68575" anchor="ctr" anchorCtr="0">
            <a:noAutofit/>
          </a:bodyPr>
          <a:lstStyle/>
          <a:p>
            <a:pPr marL="0" lvl="0" indent="0">
              <a:spcBef>
                <a:spcPts val="0"/>
              </a:spcBef>
              <a:buNone/>
            </a:pPr>
            <a:r>
              <a:rPr lang="en"/>
              <a:t>Business Intelligence</a:t>
            </a:r>
          </a:p>
          <a:p>
            <a:pPr marL="0" lvl="0" indent="-69850" algn="r" rtl="0">
              <a:spcBef>
                <a:spcPts val="0"/>
              </a:spcBef>
              <a:buClr>
                <a:schemeClr val="dk1"/>
              </a:buClr>
              <a:buSzPts val="1100"/>
              <a:buFont typeface="Arial"/>
              <a:buNone/>
            </a:pPr>
            <a:r>
              <a:rPr lang="en" sz="1200" b="0">
                <a:latin typeface="Arial"/>
                <a:ea typeface="Arial"/>
                <a:cs typeface="Arial"/>
                <a:sym typeface="Arial"/>
              </a:rPr>
              <a:t>Jianjie Gao</a:t>
            </a:r>
          </a:p>
          <a:p>
            <a:pPr marL="0" lvl="0" indent="0" algn="r">
              <a:spcBef>
                <a:spcPts val="0"/>
              </a:spcBef>
              <a:buNone/>
            </a:pPr>
            <a:endParaRPr sz="1200" b="0"/>
          </a:p>
        </p:txBody>
      </p:sp>
      <p:sp>
        <p:nvSpPr>
          <p:cNvPr id="342" name="Shape 342"/>
          <p:cNvSpPr txBox="1">
            <a:spLocks noGrp="1"/>
          </p:cNvSpPr>
          <p:nvPr>
            <p:ph type="body" idx="1"/>
          </p:nvPr>
        </p:nvSpPr>
        <p:spPr>
          <a:xfrm>
            <a:off x="176475" y="849925"/>
            <a:ext cx="5790000" cy="3960600"/>
          </a:xfrm>
          <a:prstGeom prst="rect">
            <a:avLst/>
          </a:prstGeom>
        </p:spPr>
        <p:txBody>
          <a:bodyPr wrap="square" lIns="68575" tIns="68575" rIns="68575" bIns="68575" anchor="t" anchorCtr="0">
            <a:noAutofit/>
          </a:bodyPr>
          <a:lstStyle/>
          <a:p>
            <a:pPr marL="457200" lvl="0" indent="-342900">
              <a:spcBef>
                <a:spcPts val="0"/>
              </a:spcBef>
              <a:spcAft>
                <a:spcPts val="0"/>
              </a:spcAft>
              <a:buSzPts val="1800"/>
              <a:buChar char="-"/>
            </a:pPr>
            <a:r>
              <a:rPr lang="en" sz="1800"/>
              <a:t>Offer better service delivery, particularly during high volume seasons</a:t>
            </a:r>
          </a:p>
          <a:p>
            <a:pPr marL="457200" lvl="0" indent="-342900">
              <a:spcBef>
                <a:spcPts val="0"/>
              </a:spcBef>
              <a:spcAft>
                <a:spcPts val="0"/>
              </a:spcAft>
              <a:buSzPts val="1800"/>
              <a:buChar char="-"/>
            </a:pPr>
            <a:r>
              <a:rPr lang="en" sz="1800"/>
              <a:t>Reduce costs, such as those incurred from under utilization of contracted services</a:t>
            </a:r>
          </a:p>
          <a:p>
            <a:pPr marL="457200" lvl="0" indent="-342900" rtl="0">
              <a:spcBef>
                <a:spcPts val="0"/>
              </a:spcBef>
              <a:spcAft>
                <a:spcPts val="0"/>
              </a:spcAft>
              <a:buSzPts val="1800"/>
              <a:buChar char="-"/>
            </a:pPr>
            <a:r>
              <a:rPr lang="en" sz="1800"/>
              <a:t>Enhance overall competitiveness</a:t>
            </a:r>
          </a:p>
          <a:p>
            <a:pPr marL="914400" lvl="1" indent="-342900" rtl="0">
              <a:spcBef>
                <a:spcPts val="0"/>
              </a:spcBef>
              <a:spcAft>
                <a:spcPts val="0"/>
              </a:spcAft>
              <a:buSzPts val="1800"/>
              <a:buChar char="-"/>
            </a:pPr>
            <a:r>
              <a:rPr lang="en" sz="1800"/>
              <a:t>Public cloud could help reduce cost, improve operations, and strengthen the security and resilience of data source.</a:t>
            </a:r>
          </a:p>
          <a:p>
            <a:pPr marL="914400" lvl="1" indent="-342900" rtl="0">
              <a:spcBef>
                <a:spcPts val="0"/>
              </a:spcBef>
              <a:spcAft>
                <a:spcPts val="0"/>
              </a:spcAft>
              <a:buSzPts val="1800"/>
              <a:buChar char="-"/>
            </a:pPr>
            <a:r>
              <a:rPr lang="en" sz="1800"/>
              <a:t>IBM Watson will help us optimize the cost for customer relationship management.</a:t>
            </a:r>
          </a:p>
          <a:p>
            <a:pPr marL="914400" lvl="1" indent="-342900" rtl="0">
              <a:spcBef>
                <a:spcPts val="0"/>
              </a:spcBef>
              <a:buSzPts val="1800"/>
              <a:buChar char="-"/>
            </a:pPr>
            <a:r>
              <a:rPr lang="en" sz="1800"/>
              <a:t>Route optimization will reduce the delivery time and shipping cost.</a:t>
            </a:r>
          </a:p>
          <a:p>
            <a:pPr marL="457200" lvl="0" indent="0" rtl="0">
              <a:spcBef>
                <a:spcPts val="0"/>
              </a:spcBef>
              <a:buNone/>
            </a:pPr>
            <a:endParaRPr sz="1800"/>
          </a:p>
          <a:p>
            <a:pPr marL="177800" lvl="0" indent="-38100">
              <a:spcBef>
                <a:spcPts val="0"/>
              </a:spcBef>
              <a:buNone/>
            </a:pPr>
            <a:endParaRPr sz="1200"/>
          </a:p>
        </p:txBody>
      </p:sp>
      <p:sp>
        <p:nvSpPr>
          <p:cNvPr id="343" name="Shape 343"/>
          <p:cNvSpPr txBox="1"/>
          <p:nvPr/>
        </p:nvSpPr>
        <p:spPr>
          <a:xfrm>
            <a:off x="5966475" y="1474350"/>
            <a:ext cx="3112200" cy="21948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500">
                <a:solidFill>
                  <a:srgbClr val="4C4C4C"/>
                </a:solidFill>
                <a:highlight>
                  <a:srgbClr val="FFFFFF"/>
                </a:highlight>
              </a:rPr>
              <a:t>“There is no lack of postal data — it is already big,”  Mohammad Adra, assistant inspector general for the Risk Analysis Research Center at the USPS OIG Office, said. “Let’s start to address the imbalance between the plethora of data and the paucity of analysis, and extract value out of it.”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628650" y="273844"/>
            <a:ext cx="7886700" cy="994200"/>
          </a:xfrm>
          <a:prstGeom prst="rect">
            <a:avLst/>
          </a:prstGeom>
        </p:spPr>
        <p:txBody>
          <a:bodyPr wrap="square" lIns="68575" tIns="68575" rIns="68575" bIns="68575" anchor="ctr" anchorCtr="0">
            <a:noAutofit/>
          </a:bodyPr>
          <a:lstStyle/>
          <a:p>
            <a:pPr marL="0" lvl="0" indent="0" rtl="0">
              <a:spcBef>
                <a:spcPts val="0"/>
              </a:spcBef>
              <a:buNone/>
            </a:pPr>
            <a:r>
              <a:rPr lang="en"/>
              <a:t>Compliance Impacts and Needs</a:t>
            </a:r>
          </a:p>
          <a:p>
            <a:pPr marL="0" lvl="0" indent="0" algn="r" rtl="0">
              <a:spcBef>
                <a:spcPts val="0"/>
              </a:spcBef>
              <a:buNone/>
            </a:pPr>
            <a:r>
              <a:rPr lang="en" sz="1200" b="0">
                <a:latin typeface="Arial"/>
                <a:ea typeface="Arial"/>
                <a:cs typeface="Arial"/>
                <a:sym typeface="Arial"/>
              </a:rPr>
              <a:t>Jianjie Gao</a:t>
            </a:r>
          </a:p>
          <a:p>
            <a:pPr marL="0" lvl="0" indent="0" algn="r" rtl="0">
              <a:spcBef>
                <a:spcPts val="0"/>
              </a:spcBef>
              <a:buNone/>
            </a:pPr>
            <a:endParaRPr sz="1200" b="0"/>
          </a:p>
        </p:txBody>
      </p:sp>
      <p:sp>
        <p:nvSpPr>
          <p:cNvPr id="349" name="Shape 349"/>
          <p:cNvSpPr txBox="1">
            <a:spLocks noGrp="1"/>
          </p:cNvSpPr>
          <p:nvPr>
            <p:ph type="body" idx="1"/>
          </p:nvPr>
        </p:nvSpPr>
        <p:spPr>
          <a:xfrm>
            <a:off x="628650" y="1027600"/>
            <a:ext cx="7886700" cy="3481200"/>
          </a:xfrm>
          <a:prstGeom prst="rect">
            <a:avLst/>
          </a:prstGeom>
        </p:spPr>
        <p:txBody>
          <a:bodyPr wrap="square" lIns="68575" tIns="68575" rIns="68575" bIns="68575" anchor="t" anchorCtr="0">
            <a:noAutofit/>
          </a:bodyPr>
          <a:lstStyle/>
          <a:p>
            <a:pPr marL="0" lvl="0" indent="-69850" rtl="0">
              <a:lnSpc>
                <a:spcPct val="115000"/>
              </a:lnSpc>
              <a:spcBef>
                <a:spcPts val="300"/>
              </a:spcBef>
              <a:spcAft>
                <a:spcPts val="300"/>
              </a:spcAft>
              <a:buClr>
                <a:schemeClr val="dk1"/>
              </a:buClr>
              <a:buSzPts val="1100"/>
              <a:buFont typeface="Arial"/>
              <a:buNone/>
            </a:pPr>
            <a:r>
              <a:rPr lang="en" sz="1400">
                <a:highlight>
                  <a:srgbClr val="FFFFFF"/>
                </a:highlight>
                <a:latin typeface="Arial"/>
                <a:ea typeface="Arial"/>
                <a:cs typeface="Arial"/>
                <a:sym typeface="Arial"/>
              </a:rPr>
              <a:t>The Postal Service exercises due care in ensuring all personnel and contractors working on its behalf are in compliance with information security policies and associated standards and procedures as defined by the Postal Service. Additionally, the Postal Service monitors, reviews, and properly mitigates all instances of noncompliance throughout the organization using processes that include, but are not limited to, the following:</a:t>
            </a:r>
          </a:p>
          <a:p>
            <a:pPr marL="457200" lvl="0" indent="-317500" rtl="0">
              <a:lnSpc>
                <a:spcPct val="115000"/>
              </a:lnSpc>
              <a:spcBef>
                <a:spcPts val="0"/>
              </a:spcBef>
              <a:spcAft>
                <a:spcPts val="0"/>
              </a:spcAft>
              <a:buClr>
                <a:schemeClr val="dk1"/>
              </a:buClr>
              <a:buSzPts val="1400"/>
              <a:buAutoNum type="alphaLcPeriod"/>
            </a:pPr>
            <a:r>
              <a:rPr lang="en" sz="1400">
                <a:highlight>
                  <a:srgbClr val="FFFFFF"/>
                </a:highlight>
                <a:latin typeface="Arial"/>
                <a:ea typeface="Arial"/>
                <a:cs typeface="Arial"/>
                <a:sym typeface="Arial"/>
              </a:rPr>
              <a:t>Regular testing of security systems and processes.</a:t>
            </a:r>
          </a:p>
          <a:p>
            <a:pPr marL="457200" lvl="0" indent="-317500" rtl="0">
              <a:lnSpc>
                <a:spcPct val="115000"/>
              </a:lnSpc>
              <a:spcBef>
                <a:spcPts val="0"/>
              </a:spcBef>
              <a:spcAft>
                <a:spcPts val="0"/>
              </a:spcAft>
              <a:buClr>
                <a:schemeClr val="dk1"/>
              </a:buClr>
              <a:buSzPts val="1400"/>
              <a:buAutoNum type="alphaLcPeriod"/>
            </a:pPr>
            <a:r>
              <a:rPr lang="en" sz="1400">
                <a:highlight>
                  <a:srgbClr val="FFFFFF"/>
                </a:highlight>
                <a:latin typeface="Arial"/>
                <a:ea typeface="Arial"/>
                <a:cs typeface="Arial"/>
                <a:sym typeface="Arial"/>
              </a:rPr>
              <a:t>Vulnerability scans.</a:t>
            </a:r>
          </a:p>
          <a:p>
            <a:pPr marL="457200" lvl="0" indent="-317500" rtl="0">
              <a:lnSpc>
                <a:spcPct val="115000"/>
              </a:lnSpc>
              <a:spcBef>
                <a:spcPts val="0"/>
              </a:spcBef>
              <a:spcAft>
                <a:spcPts val="0"/>
              </a:spcAft>
              <a:buClr>
                <a:schemeClr val="dk1"/>
              </a:buClr>
              <a:buSzPts val="1400"/>
              <a:buAutoNum type="alphaLcPeriod"/>
            </a:pPr>
            <a:r>
              <a:rPr lang="en" sz="1400">
                <a:highlight>
                  <a:srgbClr val="FFFFFF"/>
                </a:highlight>
                <a:latin typeface="Arial"/>
                <a:ea typeface="Arial"/>
                <a:cs typeface="Arial"/>
                <a:sym typeface="Arial"/>
              </a:rPr>
              <a:t>Inspections, reviews, and evaluations.</a:t>
            </a:r>
          </a:p>
          <a:p>
            <a:pPr marL="457200" lvl="0" indent="-317500" rtl="0">
              <a:lnSpc>
                <a:spcPct val="115000"/>
              </a:lnSpc>
              <a:spcBef>
                <a:spcPts val="0"/>
              </a:spcBef>
              <a:spcAft>
                <a:spcPts val="0"/>
              </a:spcAft>
              <a:buClr>
                <a:schemeClr val="dk1"/>
              </a:buClr>
              <a:buSzPts val="1400"/>
              <a:buAutoNum type="alphaLcPeriod"/>
            </a:pPr>
            <a:r>
              <a:rPr lang="en" sz="1400">
                <a:highlight>
                  <a:srgbClr val="FFFFFF"/>
                </a:highlight>
                <a:latin typeface="Arial"/>
                <a:ea typeface="Arial"/>
                <a:cs typeface="Arial"/>
                <a:sym typeface="Arial"/>
              </a:rPr>
              <a:t>Monitoring.</a:t>
            </a:r>
          </a:p>
          <a:p>
            <a:pPr marL="457200" lvl="0" indent="-317500" rtl="0">
              <a:lnSpc>
                <a:spcPct val="115000"/>
              </a:lnSpc>
              <a:spcBef>
                <a:spcPts val="0"/>
              </a:spcBef>
              <a:spcAft>
                <a:spcPts val="0"/>
              </a:spcAft>
              <a:buClr>
                <a:schemeClr val="dk1"/>
              </a:buClr>
              <a:buSzPts val="1400"/>
              <a:buAutoNum type="alphaLcPeriod"/>
            </a:pPr>
            <a:r>
              <a:rPr lang="en" sz="1400">
                <a:highlight>
                  <a:srgbClr val="FFFFFF"/>
                </a:highlight>
                <a:latin typeface="Arial"/>
                <a:ea typeface="Arial"/>
                <a:cs typeface="Arial"/>
                <a:sym typeface="Arial"/>
              </a:rPr>
              <a:t>Audits.</a:t>
            </a:r>
          </a:p>
          <a:p>
            <a:pPr marL="457200" lvl="0" indent="-317500" rtl="0">
              <a:lnSpc>
                <a:spcPct val="115000"/>
              </a:lnSpc>
              <a:spcBef>
                <a:spcPts val="0"/>
              </a:spcBef>
              <a:spcAft>
                <a:spcPts val="0"/>
              </a:spcAft>
              <a:buClr>
                <a:schemeClr val="dk1"/>
              </a:buClr>
              <a:buSzPts val="1400"/>
              <a:buAutoNum type="alphaLcPeriod"/>
            </a:pPr>
            <a:r>
              <a:rPr lang="en" sz="1400">
                <a:highlight>
                  <a:srgbClr val="FFFFFF"/>
                </a:highlight>
                <a:latin typeface="Arial"/>
                <a:ea typeface="Arial"/>
                <a:cs typeface="Arial"/>
                <a:sym typeface="Arial"/>
              </a:rPr>
              <a:t>Confiscation and removal of information resources.</a:t>
            </a:r>
          </a:p>
          <a:p>
            <a:pPr marL="457200" lvl="0" indent="-317500" rtl="0">
              <a:lnSpc>
                <a:spcPct val="115000"/>
              </a:lnSpc>
              <a:spcBef>
                <a:spcPts val="0"/>
              </a:spcBef>
              <a:buClr>
                <a:schemeClr val="dk1"/>
              </a:buClr>
              <a:buSzPts val="1400"/>
              <a:buAutoNum type="alphaLcPeriod"/>
            </a:pPr>
            <a:r>
              <a:rPr lang="en" sz="1400">
                <a:highlight>
                  <a:srgbClr val="FFFFFF"/>
                </a:highlight>
                <a:latin typeface="Arial"/>
                <a:ea typeface="Arial"/>
                <a:cs typeface="Arial"/>
                <a:sym typeface="Arial"/>
              </a:rPr>
              <a:t>Information security compliance training.</a:t>
            </a:r>
          </a:p>
          <a:p>
            <a:pPr marL="0" lvl="0" indent="0" rtl="0">
              <a:lnSpc>
                <a:spcPct val="115000"/>
              </a:lnSpc>
              <a:spcBef>
                <a:spcPts val="300"/>
              </a:spcBef>
              <a:spcAft>
                <a:spcPts val="300"/>
              </a:spcAft>
              <a:buNone/>
            </a:pPr>
            <a:r>
              <a:rPr lang="en" sz="1400">
                <a:highlight>
                  <a:srgbClr val="FFFFFF"/>
                </a:highlight>
                <a:latin typeface="Arial"/>
                <a:ea typeface="Arial"/>
                <a:cs typeface="Arial"/>
                <a:sym typeface="Arial"/>
              </a:rPr>
              <a:t>The importance of compliance with government and industry regulations and standards is to prevent data breaches, loss of reputation and customers, fines and lawsuits.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Shape 354"/>
          <p:cNvSpPr txBox="1">
            <a:spLocks noGrp="1"/>
          </p:cNvSpPr>
          <p:nvPr>
            <p:ph type="title"/>
          </p:nvPr>
        </p:nvSpPr>
        <p:spPr>
          <a:xfrm>
            <a:off x="628650" y="273844"/>
            <a:ext cx="7886700" cy="994200"/>
          </a:xfrm>
          <a:prstGeom prst="rect">
            <a:avLst/>
          </a:prstGeom>
        </p:spPr>
        <p:txBody>
          <a:bodyPr wrap="square" lIns="68575" tIns="68575" rIns="68575" bIns="68575" anchor="ctr" anchorCtr="0">
            <a:noAutofit/>
          </a:bodyPr>
          <a:lstStyle/>
          <a:p>
            <a:pPr marL="0" lvl="0" indent="0">
              <a:spcBef>
                <a:spcPts val="0"/>
              </a:spcBef>
              <a:buNone/>
            </a:pPr>
            <a:r>
              <a:rPr lang="en"/>
              <a:t>Suppliers and alliances</a:t>
            </a:r>
          </a:p>
          <a:p>
            <a:pPr marL="0" lvl="0" indent="0" algn="r">
              <a:spcBef>
                <a:spcPts val="0"/>
              </a:spcBef>
              <a:buNone/>
            </a:pPr>
            <a:r>
              <a:rPr lang="en" sz="1200" b="0"/>
              <a:t>Jianjie Gao</a:t>
            </a:r>
          </a:p>
        </p:txBody>
      </p:sp>
      <p:sp>
        <p:nvSpPr>
          <p:cNvPr id="355" name="Shape 355"/>
          <p:cNvSpPr txBox="1">
            <a:spLocks noGrp="1"/>
          </p:cNvSpPr>
          <p:nvPr>
            <p:ph type="body" idx="1"/>
          </p:nvPr>
        </p:nvSpPr>
        <p:spPr>
          <a:xfrm>
            <a:off x="257325" y="1107925"/>
            <a:ext cx="6162900" cy="3263400"/>
          </a:xfrm>
          <a:prstGeom prst="rect">
            <a:avLst/>
          </a:prstGeom>
        </p:spPr>
        <p:txBody>
          <a:bodyPr wrap="square" lIns="68575" tIns="68575" rIns="68575" bIns="68575" anchor="t" anchorCtr="0">
            <a:noAutofit/>
          </a:bodyPr>
          <a:lstStyle/>
          <a:p>
            <a:pPr marL="457200" lvl="0" indent="-317500" rtl="0">
              <a:spcBef>
                <a:spcPts val="0"/>
              </a:spcBef>
              <a:spcAft>
                <a:spcPts val="0"/>
              </a:spcAft>
              <a:buSzPts val="1400"/>
              <a:buChar char="-"/>
            </a:pPr>
            <a:r>
              <a:rPr lang="en" sz="1400">
                <a:latin typeface="Arial"/>
                <a:ea typeface="Arial"/>
                <a:cs typeface="Arial"/>
                <a:sym typeface="Arial"/>
              </a:rPr>
              <a:t>USPS purchases five categories or portfolios: Commercial Products &amp; Services, Facilities, Mail &amp; Operational Equipment, Technology Infrastructure, and Transportation.</a:t>
            </a:r>
          </a:p>
          <a:p>
            <a:pPr marL="457200" lvl="0" indent="-317500" rtl="0">
              <a:spcBef>
                <a:spcPts val="0"/>
              </a:spcBef>
              <a:spcAft>
                <a:spcPts val="0"/>
              </a:spcAft>
              <a:buSzPts val="1400"/>
              <a:buChar char="-"/>
            </a:pPr>
            <a:r>
              <a:rPr lang="en" sz="1400">
                <a:latin typeface="Arial"/>
                <a:ea typeface="Arial"/>
                <a:cs typeface="Arial"/>
                <a:sym typeface="Arial"/>
              </a:rPr>
              <a:t>Past performance evaluation factors include:</a:t>
            </a:r>
          </a:p>
          <a:p>
            <a:pPr marL="914400" lvl="1" indent="-317500" rtl="0">
              <a:spcBef>
                <a:spcPts val="0"/>
              </a:spcBef>
              <a:spcAft>
                <a:spcPts val="0"/>
              </a:spcAft>
              <a:buSzPts val="1400"/>
              <a:buChar char="-"/>
            </a:pPr>
            <a:r>
              <a:rPr lang="en" sz="1400">
                <a:latin typeface="Arial"/>
                <a:ea typeface="Arial"/>
                <a:cs typeface="Arial"/>
                <a:sym typeface="Arial"/>
              </a:rPr>
              <a:t>Quality</a:t>
            </a:r>
          </a:p>
          <a:p>
            <a:pPr marL="914400" lvl="1" indent="-317500" rtl="0">
              <a:spcBef>
                <a:spcPts val="0"/>
              </a:spcBef>
              <a:spcAft>
                <a:spcPts val="0"/>
              </a:spcAft>
              <a:buSzPts val="1400"/>
              <a:buChar char="-"/>
            </a:pPr>
            <a:r>
              <a:rPr lang="en" sz="1400">
                <a:latin typeface="Arial"/>
                <a:ea typeface="Arial"/>
                <a:cs typeface="Arial"/>
                <a:sym typeface="Arial"/>
              </a:rPr>
              <a:t>Timeliness of performance</a:t>
            </a:r>
          </a:p>
          <a:p>
            <a:pPr marL="914400" lvl="1" indent="-317500" rtl="0">
              <a:spcBef>
                <a:spcPts val="0"/>
              </a:spcBef>
              <a:spcAft>
                <a:spcPts val="0"/>
              </a:spcAft>
              <a:buSzPts val="1400"/>
              <a:buChar char="-"/>
            </a:pPr>
            <a:r>
              <a:rPr lang="en" sz="1400">
                <a:latin typeface="Arial"/>
                <a:ea typeface="Arial"/>
                <a:cs typeface="Arial"/>
                <a:sym typeface="Arial"/>
              </a:rPr>
              <a:t>Business relations</a:t>
            </a:r>
          </a:p>
          <a:p>
            <a:pPr marL="914400" lvl="1" indent="-317500" rtl="0">
              <a:spcBef>
                <a:spcPts val="0"/>
              </a:spcBef>
              <a:buSzPts val="1400"/>
              <a:buChar char="-"/>
            </a:pPr>
            <a:r>
              <a:rPr lang="en" sz="1400">
                <a:latin typeface="Arial"/>
                <a:ea typeface="Arial"/>
                <a:cs typeface="Arial"/>
                <a:sym typeface="Arial"/>
              </a:rPr>
              <a:t>Cost control</a:t>
            </a:r>
          </a:p>
          <a:p>
            <a:pPr marL="0" marR="0" lvl="0" indent="0" algn="l" rtl="0">
              <a:lnSpc>
                <a:spcPct val="100000"/>
              </a:lnSpc>
              <a:spcBef>
                <a:spcPts val="480"/>
              </a:spcBef>
              <a:spcAft>
                <a:spcPts val="0"/>
              </a:spcAft>
              <a:buNone/>
            </a:pPr>
            <a:endParaRPr sz="1400"/>
          </a:p>
        </p:txBody>
      </p:sp>
      <p:pic>
        <p:nvPicPr>
          <p:cNvPr id="356" name="Shape 356"/>
          <p:cNvPicPr preferRelativeResize="0"/>
          <p:nvPr/>
        </p:nvPicPr>
        <p:blipFill>
          <a:blip r:embed="rId3">
            <a:alphaModFix/>
          </a:blip>
          <a:stretch>
            <a:fillRect/>
          </a:stretch>
        </p:blipFill>
        <p:spPr>
          <a:xfrm>
            <a:off x="6572600" y="1107921"/>
            <a:ext cx="2407066" cy="3570655"/>
          </a:xfrm>
          <a:prstGeom prst="rect">
            <a:avLst/>
          </a:prstGeom>
          <a:noFill/>
          <a:ln>
            <a:noFill/>
          </a:ln>
        </p:spPr>
      </p:pic>
      <p:pic>
        <p:nvPicPr>
          <p:cNvPr id="357" name="Shape 357"/>
          <p:cNvPicPr preferRelativeResize="0"/>
          <p:nvPr/>
        </p:nvPicPr>
        <p:blipFill>
          <a:blip r:embed="rId4">
            <a:alphaModFix/>
          </a:blip>
          <a:stretch>
            <a:fillRect/>
          </a:stretch>
        </p:blipFill>
        <p:spPr>
          <a:xfrm>
            <a:off x="3526675" y="2104112"/>
            <a:ext cx="2893559" cy="1578288"/>
          </a:xfrm>
          <a:prstGeom prst="rect">
            <a:avLst/>
          </a:prstGeom>
          <a:noFill/>
          <a:ln>
            <a:noFill/>
          </a:ln>
        </p:spPr>
      </p:pic>
      <p:pic>
        <p:nvPicPr>
          <p:cNvPr id="358" name="Shape 358"/>
          <p:cNvPicPr preferRelativeResize="0"/>
          <p:nvPr/>
        </p:nvPicPr>
        <p:blipFill>
          <a:blip r:embed="rId5">
            <a:alphaModFix/>
          </a:blip>
          <a:stretch>
            <a:fillRect/>
          </a:stretch>
        </p:blipFill>
        <p:spPr>
          <a:xfrm>
            <a:off x="257325" y="4371325"/>
            <a:ext cx="6162899" cy="308680"/>
          </a:xfrm>
          <a:prstGeom prst="rect">
            <a:avLst/>
          </a:prstGeom>
          <a:noFill/>
          <a:ln>
            <a:noFill/>
          </a:ln>
        </p:spPr>
      </p:pic>
      <p:sp>
        <p:nvSpPr>
          <p:cNvPr id="359" name="Shape 359"/>
          <p:cNvSpPr txBox="1"/>
          <p:nvPr/>
        </p:nvSpPr>
        <p:spPr>
          <a:xfrm>
            <a:off x="286600" y="2995325"/>
            <a:ext cx="3768300" cy="1298100"/>
          </a:xfrm>
          <a:prstGeom prst="rect">
            <a:avLst/>
          </a:prstGeom>
          <a:noFill/>
          <a:ln>
            <a:noFill/>
          </a:ln>
        </p:spPr>
        <p:txBody>
          <a:bodyPr wrap="square" lIns="91425" tIns="91425" rIns="91425" bIns="91425" anchor="t" anchorCtr="0">
            <a:noAutofit/>
          </a:bodyPr>
          <a:lstStyle/>
          <a:p>
            <a:pPr marL="457200" lvl="0" indent="-317500" rtl="0">
              <a:spcBef>
                <a:spcPts val="0"/>
              </a:spcBef>
              <a:spcAft>
                <a:spcPts val="0"/>
              </a:spcAft>
              <a:buSzPts val="1400"/>
              <a:buChar char="-"/>
            </a:pPr>
            <a:r>
              <a:rPr lang="en"/>
              <a:t>Solicitation Provisions define requirements for suppliers and alliances.</a:t>
            </a:r>
          </a:p>
          <a:p>
            <a:pPr marL="914400" lvl="1" indent="-317500" rtl="0">
              <a:spcBef>
                <a:spcPts val="0"/>
              </a:spcBef>
              <a:spcAft>
                <a:spcPts val="0"/>
              </a:spcAft>
              <a:buSzPts val="1400"/>
              <a:buChar char="-"/>
            </a:pPr>
            <a:r>
              <a:rPr lang="en"/>
              <a:t>Section 2 considering Evaluation</a:t>
            </a:r>
          </a:p>
          <a:p>
            <a:pPr marL="914400" lvl="1" indent="-317500">
              <a:spcBef>
                <a:spcPts val="0"/>
              </a:spcBef>
              <a:buSzPts val="1400"/>
              <a:buChar char="-"/>
            </a:pPr>
            <a:r>
              <a:rPr lang="en"/>
              <a:t>Section 4 defines IT requests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p:nvPr/>
        </p:nvSpPr>
        <p:spPr>
          <a:xfrm>
            <a:off x="628650" y="201575"/>
            <a:ext cx="7886700" cy="535500"/>
          </a:xfrm>
          <a:prstGeom prst="rect">
            <a:avLst/>
          </a:prstGeom>
          <a:noFill/>
          <a:ln>
            <a:noFill/>
          </a:ln>
        </p:spPr>
        <p:txBody>
          <a:bodyPr wrap="square" lIns="68575" tIns="34275" rIns="68575" bIns="34275" anchor="ctr" anchorCtr="0">
            <a:noAutofit/>
          </a:bodyPr>
          <a:lstStyle/>
          <a:p>
            <a:pPr marL="0" lvl="0" indent="0" rtl="0">
              <a:lnSpc>
                <a:spcPct val="90000"/>
              </a:lnSpc>
              <a:spcBef>
                <a:spcPts val="0"/>
              </a:spcBef>
              <a:buNone/>
            </a:pPr>
            <a:r>
              <a:rPr lang="en" sz="3300">
                <a:solidFill>
                  <a:srgbClr val="000000"/>
                </a:solidFill>
                <a:latin typeface="Calibri"/>
                <a:ea typeface="Calibri"/>
                <a:cs typeface="Calibri"/>
                <a:sym typeface="Calibri"/>
              </a:rPr>
              <a:t>Executive Summary</a:t>
            </a:r>
          </a:p>
        </p:txBody>
      </p:sp>
      <p:sp>
        <p:nvSpPr>
          <p:cNvPr id="88" name="Shape 88"/>
          <p:cNvSpPr txBox="1"/>
          <p:nvPr/>
        </p:nvSpPr>
        <p:spPr>
          <a:xfrm>
            <a:off x="628650" y="1099542"/>
            <a:ext cx="7886700" cy="2786400"/>
          </a:xfrm>
          <a:prstGeom prst="rect">
            <a:avLst/>
          </a:prstGeom>
          <a:noFill/>
          <a:ln>
            <a:noFill/>
          </a:ln>
        </p:spPr>
        <p:txBody>
          <a:bodyPr wrap="square" lIns="68575" tIns="34275" rIns="68575" bIns="34275" anchor="t" anchorCtr="0">
            <a:noAutofit/>
          </a:bodyPr>
          <a:lstStyle/>
          <a:p>
            <a:pPr marL="0" lvl="0" indent="0" rtl="0">
              <a:lnSpc>
                <a:spcPct val="80000"/>
              </a:lnSpc>
              <a:spcBef>
                <a:spcPts val="0"/>
              </a:spcBef>
              <a:buNone/>
            </a:pPr>
            <a:r>
              <a:rPr lang="en" sz="2100">
                <a:solidFill>
                  <a:srgbClr val="000000"/>
                </a:solidFill>
                <a:latin typeface="Calibri"/>
                <a:ea typeface="Calibri"/>
                <a:cs typeface="Calibri"/>
                <a:sym typeface="Calibri"/>
              </a:rPr>
              <a:t>What are we doing?</a:t>
            </a:r>
          </a:p>
          <a:p>
            <a:pPr marL="177800" lvl="0" indent="-171450" rtl="0">
              <a:lnSpc>
                <a:spcPct val="80000"/>
              </a:lnSpc>
              <a:spcBef>
                <a:spcPts val="800"/>
              </a:spcBef>
              <a:buClr>
                <a:srgbClr val="000000"/>
              </a:buClr>
              <a:buSzPts val="2100"/>
              <a:buChar char="•"/>
            </a:pPr>
            <a:r>
              <a:rPr lang="en" sz="2100">
                <a:solidFill>
                  <a:srgbClr val="000000"/>
                </a:solidFill>
                <a:latin typeface="Calibri"/>
                <a:ea typeface="Calibri"/>
                <a:cs typeface="Calibri"/>
                <a:sym typeface="Calibri"/>
              </a:rPr>
              <a:t>USPS is an independent agency monitored by United States Federal Government responsible for postal service in the United States</a:t>
            </a:r>
          </a:p>
          <a:p>
            <a:pPr marL="177800" lvl="0" indent="-171450" rtl="0">
              <a:lnSpc>
                <a:spcPct val="80000"/>
              </a:lnSpc>
              <a:spcBef>
                <a:spcPts val="800"/>
              </a:spcBef>
              <a:buClr>
                <a:srgbClr val="000000"/>
              </a:buClr>
              <a:buSzPts val="2100"/>
              <a:buChar char="•"/>
            </a:pPr>
            <a:r>
              <a:rPr lang="en" sz="2100">
                <a:solidFill>
                  <a:srgbClr val="000000"/>
                </a:solidFill>
                <a:latin typeface="Calibri"/>
                <a:ea typeface="Calibri"/>
                <a:cs typeface="Calibri"/>
                <a:sym typeface="Calibri"/>
              </a:rPr>
              <a:t>The organization is currently dealing with decreasing customer-base due to inefficient package delivery due to different factors.</a:t>
            </a:r>
          </a:p>
          <a:p>
            <a:pPr marL="177800" lvl="0" indent="-171450" rtl="0">
              <a:lnSpc>
                <a:spcPct val="80000"/>
              </a:lnSpc>
              <a:spcBef>
                <a:spcPts val="800"/>
              </a:spcBef>
              <a:buClr>
                <a:srgbClr val="000000"/>
              </a:buClr>
              <a:buSzPts val="2100"/>
              <a:buChar char="•"/>
            </a:pPr>
            <a:r>
              <a:rPr lang="en" sz="2100">
                <a:solidFill>
                  <a:srgbClr val="000000"/>
                </a:solidFill>
                <a:latin typeface="Calibri"/>
                <a:ea typeface="Calibri"/>
                <a:cs typeface="Calibri"/>
                <a:sym typeface="Calibri"/>
              </a:rPr>
              <a:t>To counter this deficiency, we have developed an IT strategy that proposes advanced customer management model with transparent real time package status.’</a:t>
            </a:r>
          </a:p>
          <a:p>
            <a:pPr marL="177800" lvl="0" indent="-171450" rtl="0">
              <a:lnSpc>
                <a:spcPct val="80000"/>
              </a:lnSpc>
              <a:spcBef>
                <a:spcPts val="800"/>
              </a:spcBef>
              <a:spcAft>
                <a:spcPts val="1600"/>
              </a:spcAft>
              <a:buClr>
                <a:srgbClr val="000000"/>
              </a:buClr>
              <a:buSzPts val="2100"/>
              <a:buChar char="•"/>
            </a:pPr>
            <a:r>
              <a:rPr lang="en" sz="2100">
                <a:solidFill>
                  <a:srgbClr val="000000"/>
                </a:solidFill>
                <a:latin typeface="Calibri"/>
                <a:ea typeface="Calibri"/>
                <a:cs typeface="Calibri"/>
                <a:sym typeface="Calibri"/>
              </a:rPr>
              <a:t>Using better tracking systems, self insured shipment, competitive pricing, paced deliveries and broadened customer base.</a:t>
            </a:r>
          </a:p>
        </p:txBody>
      </p:sp>
      <p:sp>
        <p:nvSpPr>
          <p:cNvPr id="89" name="Shape 89"/>
          <p:cNvSpPr txBox="1"/>
          <p:nvPr/>
        </p:nvSpPr>
        <p:spPr>
          <a:xfrm>
            <a:off x="6715500" y="238550"/>
            <a:ext cx="1508100" cy="268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628650" y="273844"/>
            <a:ext cx="7886700" cy="994200"/>
          </a:xfrm>
          <a:prstGeom prst="rect">
            <a:avLst/>
          </a:prstGeom>
        </p:spPr>
        <p:txBody>
          <a:bodyPr wrap="square" lIns="68575" tIns="68575" rIns="68575" bIns="68575" anchor="ctr" anchorCtr="0">
            <a:noAutofit/>
          </a:bodyPr>
          <a:lstStyle/>
          <a:p>
            <a:pPr marL="0" lvl="0" indent="0">
              <a:spcBef>
                <a:spcPts val="0"/>
              </a:spcBef>
              <a:buNone/>
            </a:pPr>
            <a:r>
              <a:rPr lang="en"/>
              <a:t>IT Governance-Process &amp; Structure</a:t>
            </a:r>
          </a:p>
          <a:p>
            <a:pPr marL="0" lvl="0" indent="0" algn="r">
              <a:spcBef>
                <a:spcPts val="0"/>
              </a:spcBef>
              <a:buNone/>
            </a:pPr>
            <a:r>
              <a:rPr lang="en" sz="1200" b="0"/>
              <a:t>Jianjie Gao</a:t>
            </a:r>
          </a:p>
        </p:txBody>
      </p:sp>
      <p:pic>
        <p:nvPicPr>
          <p:cNvPr id="365" name="Shape 365"/>
          <p:cNvPicPr preferRelativeResize="0"/>
          <p:nvPr/>
        </p:nvPicPr>
        <p:blipFill>
          <a:blip r:embed="rId3">
            <a:alphaModFix/>
          </a:blip>
          <a:stretch>
            <a:fillRect/>
          </a:stretch>
        </p:blipFill>
        <p:spPr>
          <a:xfrm>
            <a:off x="4803396" y="1157650"/>
            <a:ext cx="4216129" cy="3474976"/>
          </a:xfrm>
          <a:prstGeom prst="rect">
            <a:avLst/>
          </a:prstGeom>
          <a:noFill/>
          <a:ln>
            <a:noFill/>
          </a:ln>
        </p:spPr>
      </p:pic>
      <p:pic>
        <p:nvPicPr>
          <p:cNvPr id="366" name="Shape 366"/>
          <p:cNvPicPr preferRelativeResize="0"/>
          <p:nvPr/>
        </p:nvPicPr>
        <p:blipFill>
          <a:blip r:embed="rId4">
            <a:alphaModFix/>
          </a:blip>
          <a:stretch>
            <a:fillRect/>
          </a:stretch>
        </p:blipFill>
        <p:spPr>
          <a:xfrm>
            <a:off x="188550" y="1756888"/>
            <a:ext cx="4381500" cy="2276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628650" y="273844"/>
            <a:ext cx="7886700" cy="994200"/>
          </a:xfrm>
          <a:prstGeom prst="rect">
            <a:avLst/>
          </a:prstGeom>
        </p:spPr>
        <p:txBody>
          <a:bodyPr wrap="square" lIns="68575" tIns="68575" rIns="68575" bIns="68575" anchor="ctr" anchorCtr="0">
            <a:noAutofit/>
          </a:bodyPr>
          <a:lstStyle/>
          <a:p>
            <a:pPr marL="0" lvl="0" indent="0">
              <a:spcBef>
                <a:spcPts val="0"/>
              </a:spcBef>
              <a:buNone/>
            </a:pPr>
            <a:r>
              <a:rPr lang="en"/>
              <a:t>Risk Management</a:t>
            </a:r>
          </a:p>
          <a:p>
            <a:pPr marL="0" lvl="0" indent="0" algn="r">
              <a:spcBef>
                <a:spcPts val="0"/>
              </a:spcBef>
              <a:buNone/>
            </a:pPr>
            <a:r>
              <a:rPr lang="en" sz="1200" b="0"/>
              <a:t>Jianjie Gao</a:t>
            </a:r>
          </a:p>
        </p:txBody>
      </p:sp>
      <p:sp>
        <p:nvSpPr>
          <p:cNvPr id="372" name="Shape 372"/>
          <p:cNvSpPr txBox="1">
            <a:spLocks noGrp="1"/>
          </p:cNvSpPr>
          <p:nvPr>
            <p:ph type="body" idx="1"/>
          </p:nvPr>
        </p:nvSpPr>
        <p:spPr>
          <a:xfrm>
            <a:off x="381100" y="1135425"/>
            <a:ext cx="5049000" cy="3263400"/>
          </a:xfrm>
          <a:prstGeom prst="rect">
            <a:avLst/>
          </a:prstGeom>
        </p:spPr>
        <p:txBody>
          <a:bodyPr wrap="square" lIns="68575" tIns="68575" rIns="68575" bIns="68575" anchor="t" anchorCtr="0">
            <a:noAutofit/>
          </a:bodyPr>
          <a:lstStyle/>
          <a:p>
            <a:pPr marL="177800" lvl="0" indent="-107950">
              <a:spcBef>
                <a:spcPts val="0"/>
              </a:spcBef>
              <a:buClr>
                <a:schemeClr val="dk1"/>
              </a:buClr>
              <a:buSzPts val="1100"/>
              <a:buFont typeface="Arial"/>
              <a:buNone/>
            </a:pPr>
            <a:r>
              <a:rPr lang="en" sz="1800"/>
              <a:t>Risk management comprises five steps:</a:t>
            </a:r>
          </a:p>
          <a:p>
            <a:pPr marL="457200" lvl="0" indent="-342900">
              <a:spcBef>
                <a:spcPts val="0"/>
              </a:spcBef>
              <a:spcAft>
                <a:spcPts val="0"/>
              </a:spcAft>
              <a:buSzPts val="1800"/>
              <a:buAutoNum type="arabicPeriod"/>
            </a:pPr>
            <a:r>
              <a:rPr lang="en" sz="1800"/>
              <a:t>Identification — search for and locate risks.</a:t>
            </a:r>
          </a:p>
          <a:p>
            <a:pPr marL="457200" lvl="0" indent="-342900">
              <a:spcBef>
                <a:spcPts val="0"/>
              </a:spcBef>
              <a:spcAft>
                <a:spcPts val="0"/>
              </a:spcAft>
              <a:buSzPts val="1800"/>
              <a:buAutoNum type="arabicPeriod"/>
            </a:pPr>
            <a:r>
              <a:rPr lang="en" sz="1800"/>
              <a:t>Analysis — transform risk data into decision-making information.</a:t>
            </a:r>
          </a:p>
          <a:p>
            <a:pPr marL="457200" lvl="0" indent="-342900">
              <a:spcBef>
                <a:spcPts val="0"/>
              </a:spcBef>
              <a:spcAft>
                <a:spcPts val="0"/>
              </a:spcAft>
              <a:buSzPts val="1800"/>
              <a:buAutoNum type="arabicPeriod"/>
            </a:pPr>
            <a:r>
              <a:rPr lang="en" sz="1800"/>
              <a:t>Response planning — translate risk information into executable plans and actions.</a:t>
            </a:r>
          </a:p>
          <a:p>
            <a:pPr marL="457200" lvl="0" indent="-342900">
              <a:spcBef>
                <a:spcPts val="0"/>
              </a:spcBef>
              <a:spcAft>
                <a:spcPts val="0"/>
              </a:spcAft>
              <a:buSzPts val="1800"/>
              <a:buAutoNum type="arabicPeriod"/>
            </a:pPr>
            <a:r>
              <a:rPr lang="en" sz="1800"/>
              <a:t>Tracking and control — monitor risk indicators and take corrective actions.</a:t>
            </a:r>
          </a:p>
          <a:p>
            <a:pPr marL="457200" lvl="0" indent="-342900" rtl="0">
              <a:spcBef>
                <a:spcPts val="0"/>
              </a:spcBef>
              <a:buSzPts val="1800"/>
              <a:buAutoNum type="arabicPeriod"/>
            </a:pPr>
            <a:r>
              <a:rPr lang="en" sz="1800"/>
              <a:t>Reaction — implement risk actions in response to actual risk occurrence.</a:t>
            </a:r>
          </a:p>
        </p:txBody>
      </p:sp>
      <p:pic>
        <p:nvPicPr>
          <p:cNvPr id="373" name="Shape 373"/>
          <p:cNvPicPr preferRelativeResize="0"/>
          <p:nvPr/>
        </p:nvPicPr>
        <p:blipFill>
          <a:blip r:embed="rId3">
            <a:alphaModFix/>
          </a:blip>
          <a:stretch>
            <a:fillRect/>
          </a:stretch>
        </p:blipFill>
        <p:spPr>
          <a:xfrm>
            <a:off x="5568750" y="1799826"/>
            <a:ext cx="3459525" cy="1934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628650" y="273844"/>
            <a:ext cx="7886700" cy="994200"/>
          </a:xfrm>
          <a:prstGeom prst="rect">
            <a:avLst/>
          </a:prstGeom>
        </p:spPr>
        <p:txBody>
          <a:bodyPr wrap="square" lIns="68575" tIns="68575" rIns="68575" bIns="68575" anchor="ctr" anchorCtr="0">
            <a:noAutofit/>
          </a:bodyPr>
          <a:lstStyle/>
          <a:p>
            <a:pPr marL="0" lvl="0" indent="0" rtl="0">
              <a:spcBef>
                <a:spcPts val="0"/>
              </a:spcBef>
              <a:buNone/>
            </a:pPr>
            <a:r>
              <a:rPr lang="en"/>
              <a:t>Risk Management-Aspects</a:t>
            </a:r>
          </a:p>
          <a:p>
            <a:pPr marL="0" lvl="0" indent="0" algn="r" rtl="0">
              <a:spcBef>
                <a:spcPts val="0"/>
              </a:spcBef>
              <a:buNone/>
            </a:pPr>
            <a:r>
              <a:rPr lang="en" sz="1200" b="0"/>
              <a:t>Jianjie Gao</a:t>
            </a:r>
          </a:p>
        </p:txBody>
      </p:sp>
      <p:sp>
        <p:nvSpPr>
          <p:cNvPr id="379" name="Shape 379"/>
          <p:cNvSpPr txBox="1">
            <a:spLocks noGrp="1"/>
          </p:cNvSpPr>
          <p:nvPr>
            <p:ph type="body" idx="1"/>
          </p:nvPr>
        </p:nvSpPr>
        <p:spPr>
          <a:xfrm>
            <a:off x="381100" y="1135425"/>
            <a:ext cx="5049000" cy="3570600"/>
          </a:xfrm>
          <a:prstGeom prst="rect">
            <a:avLst/>
          </a:prstGeom>
        </p:spPr>
        <p:txBody>
          <a:bodyPr wrap="square" lIns="68575" tIns="68575" rIns="68575" bIns="68575" anchor="t" anchorCtr="0">
            <a:noAutofit/>
          </a:bodyPr>
          <a:lstStyle/>
          <a:p>
            <a:pPr marL="457200" lvl="0" indent="-342900" rtl="0">
              <a:spcBef>
                <a:spcPts val="0"/>
              </a:spcBef>
              <a:spcAft>
                <a:spcPts val="0"/>
              </a:spcAft>
              <a:buSzPts val="1800"/>
              <a:buAutoNum type="arabicPeriod"/>
            </a:pPr>
            <a:r>
              <a:rPr lang="en" sz="1800"/>
              <a:t>Financial Risk</a:t>
            </a:r>
          </a:p>
          <a:p>
            <a:pPr marL="914400" lvl="1" indent="-342900" rtl="0">
              <a:spcBef>
                <a:spcPts val="0"/>
              </a:spcBef>
              <a:spcAft>
                <a:spcPts val="0"/>
              </a:spcAft>
              <a:buSzPts val="1800"/>
              <a:buAutoNum type="alphaLcPeriod"/>
            </a:pPr>
            <a:r>
              <a:rPr lang="en" sz="1800"/>
              <a:t>Vehicle cost</a:t>
            </a:r>
          </a:p>
          <a:p>
            <a:pPr marL="914400" lvl="1" indent="-342900" rtl="0">
              <a:spcBef>
                <a:spcPts val="0"/>
              </a:spcBef>
              <a:spcAft>
                <a:spcPts val="0"/>
              </a:spcAft>
              <a:buSzPts val="1800"/>
              <a:buAutoNum type="alphaLcPeriod"/>
            </a:pPr>
            <a:r>
              <a:rPr lang="en" sz="1800"/>
              <a:t>Cost of each mail</a:t>
            </a:r>
          </a:p>
          <a:p>
            <a:pPr marL="457200" lvl="0" indent="-342900" rtl="0">
              <a:spcBef>
                <a:spcPts val="0"/>
              </a:spcBef>
              <a:spcAft>
                <a:spcPts val="0"/>
              </a:spcAft>
              <a:buSzPts val="1800"/>
              <a:buAutoNum type="arabicPeriod"/>
            </a:pPr>
            <a:r>
              <a:rPr lang="en" sz="1800"/>
              <a:t>Strategic Risk</a:t>
            </a:r>
          </a:p>
          <a:p>
            <a:pPr marL="914400" lvl="1" indent="-342900" rtl="0">
              <a:spcBef>
                <a:spcPts val="0"/>
              </a:spcBef>
              <a:spcAft>
                <a:spcPts val="0"/>
              </a:spcAft>
              <a:buSzPts val="1800"/>
              <a:buAutoNum type="alphaLcPeriod"/>
            </a:pPr>
            <a:r>
              <a:rPr lang="en" sz="1800"/>
              <a:t>Network Adjustments Cause Performance, Service Challenges</a:t>
            </a:r>
          </a:p>
          <a:p>
            <a:pPr marL="914400" lvl="1" indent="-342900" rtl="0">
              <a:spcBef>
                <a:spcPts val="0"/>
              </a:spcBef>
              <a:spcAft>
                <a:spcPts val="0"/>
              </a:spcAft>
              <a:buSzPts val="1800"/>
              <a:buAutoNum type="alphaLcPeriod"/>
            </a:pPr>
            <a:r>
              <a:rPr lang="en" sz="1800"/>
              <a:t>Processing Efficiency Vital to Package Volume Growth </a:t>
            </a:r>
          </a:p>
          <a:p>
            <a:pPr marL="914400" lvl="1" indent="-342900" rtl="0">
              <a:spcBef>
                <a:spcPts val="0"/>
              </a:spcBef>
              <a:spcAft>
                <a:spcPts val="0"/>
              </a:spcAft>
              <a:buSzPts val="1800"/>
              <a:buAutoNum type="alphaLcPeriod"/>
            </a:pPr>
            <a:r>
              <a:rPr lang="en" sz="1800"/>
              <a:t>Information Technology- data source</a:t>
            </a:r>
          </a:p>
          <a:p>
            <a:pPr marL="914400" lvl="1" indent="-342900" rtl="0">
              <a:spcBef>
                <a:spcPts val="0"/>
              </a:spcBef>
              <a:buSzPts val="1800"/>
              <a:buAutoNum type="alphaLcPeriod"/>
            </a:pPr>
            <a:r>
              <a:rPr lang="en" sz="1800"/>
              <a:t>Risk on International Mail</a:t>
            </a:r>
          </a:p>
        </p:txBody>
      </p:sp>
      <p:pic>
        <p:nvPicPr>
          <p:cNvPr id="380" name="Shape 380"/>
          <p:cNvPicPr preferRelativeResize="0"/>
          <p:nvPr/>
        </p:nvPicPr>
        <p:blipFill>
          <a:blip r:embed="rId3">
            <a:alphaModFix/>
          </a:blip>
          <a:stretch>
            <a:fillRect/>
          </a:stretch>
        </p:blipFill>
        <p:spPr>
          <a:xfrm>
            <a:off x="6173875" y="1135421"/>
            <a:ext cx="2776599" cy="357065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343050" y="199650"/>
            <a:ext cx="8457900" cy="994200"/>
          </a:xfrm>
          <a:prstGeom prst="rect">
            <a:avLst/>
          </a:prstGeom>
        </p:spPr>
        <p:txBody>
          <a:bodyPr wrap="square" lIns="68575" tIns="68575" rIns="68575" bIns="68575" anchor="ctr" anchorCtr="0">
            <a:noAutofit/>
          </a:bodyPr>
          <a:lstStyle/>
          <a:p>
            <a:pPr marL="0" lvl="0" indent="0" rtl="0">
              <a:spcBef>
                <a:spcPts val="0"/>
              </a:spcBef>
              <a:buNone/>
            </a:pPr>
            <a:r>
              <a:rPr lang="en" sz="3000"/>
              <a:t>Information Resource Risk Management</a:t>
            </a:r>
          </a:p>
          <a:p>
            <a:pPr marL="0" lvl="0" indent="0">
              <a:spcBef>
                <a:spcPts val="0"/>
              </a:spcBef>
              <a:buNone/>
            </a:pPr>
            <a:endParaRPr sz="1200"/>
          </a:p>
        </p:txBody>
      </p:sp>
      <p:sp>
        <p:nvSpPr>
          <p:cNvPr id="386" name="Shape 386"/>
          <p:cNvSpPr txBox="1">
            <a:spLocks noGrp="1"/>
          </p:cNvSpPr>
          <p:nvPr>
            <p:ph type="body" idx="1"/>
          </p:nvPr>
        </p:nvSpPr>
        <p:spPr>
          <a:xfrm>
            <a:off x="559875" y="946176"/>
            <a:ext cx="7886700" cy="3631500"/>
          </a:xfrm>
          <a:prstGeom prst="rect">
            <a:avLst/>
          </a:prstGeom>
        </p:spPr>
        <p:txBody>
          <a:bodyPr wrap="square" lIns="68575" tIns="68575" rIns="68575" bIns="68575" anchor="t" anchorCtr="0">
            <a:noAutofit/>
          </a:bodyPr>
          <a:lstStyle/>
          <a:p>
            <a:pPr marL="177800" lvl="0" indent="-107950">
              <a:spcBef>
                <a:spcPts val="0"/>
              </a:spcBef>
              <a:buClr>
                <a:schemeClr val="dk1"/>
              </a:buClr>
              <a:buSzPts val="1100"/>
              <a:buFont typeface="Arial"/>
              <a:buNone/>
            </a:pPr>
            <a:r>
              <a:rPr lang="en" sz="1400"/>
              <a:t>The risk assessment must be completed in conjunction with system development. Additional risks may be identified in each of the life-cycle phases as development progresses through requirements definition, design, coding, testing, and production. The risks must be re-assessed and the risk assessment report updated as follows:</a:t>
            </a:r>
          </a:p>
          <a:p>
            <a:pPr marL="457200" lvl="0" indent="-317500">
              <a:spcBef>
                <a:spcPts val="0"/>
              </a:spcBef>
              <a:spcAft>
                <a:spcPts val="0"/>
              </a:spcAft>
              <a:buSzPts val="1400"/>
              <a:buChar char="●"/>
            </a:pPr>
            <a:r>
              <a:rPr lang="en" sz="1400"/>
              <a:t>Every year for a payment card industry information resource.</a:t>
            </a:r>
          </a:p>
          <a:p>
            <a:pPr marL="457200" lvl="0" indent="-317500">
              <a:spcBef>
                <a:spcPts val="0"/>
              </a:spcBef>
              <a:spcAft>
                <a:spcPts val="0"/>
              </a:spcAft>
              <a:buSzPts val="1400"/>
              <a:buChar char="●"/>
            </a:pPr>
            <a:r>
              <a:rPr lang="en" sz="1400"/>
              <a:t>After a significant audit finding.</a:t>
            </a:r>
          </a:p>
          <a:p>
            <a:pPr marL="457200" lvl="0" indent="-317500">
              <a:spcBef>
                <a:spcPts val="0"/>
              </a:spcBef>
              <a:spcAft>
                <a:spcPts val="0"/>
              </a:spcAft>
              <a:buSzPts val="1400"/>
              <a:buChar char="●"/>
            </a:pPr>
            <a:r>
              <a:rPr lang="en" sz="1400"/>
              <a:t>Whenever the information resource experiences significant enhancement or modification, including changes to the infrastructure, operating system, or hardware platform.</a:t>
            </a:r>
          </a:p>
          <a:p>
            <a:pPr marL="457200" lvl="0" indent="-317500">
              <a:spcBef>
                <a:spcPts val="0"/>
              </a:spcBef>
              <a:spcAft>
                <a:spcPts val="0"/>
              </a:spcAft>
              <a:buSzPts val="1400"/>
              <a:buChar char="●"/>
            </a:pPr>
            <a:r>
              <a:rPr lang="en" sz="1400"/>
              <a:t>After an information security incident that violates an explicit or implied security policy and compromises the integrity, availability, or confidentiality of an information resource.</a:t>
            </a:r>
          </a:p>
          <a:p>
            <a:pPr marL="457200" lvl="0" indent="-317500">
              <a:spcBef>
                <a:spcPts val="0"/>
              </a:spcBef>
              <a:spcAft>
                <a:spcPts val="0"/>
              </a:spcAft>
              <a:buSzPts val="1400"/>
              <a:buChar char="●"/>
            </a:pPr>
            <a:r>
              <a:rPr lang="en" sz="1400"/>
              <a:t>Every 2 years for sensitive-enhance, sensitive, critical high and moderate, and externally facing information resources as part of the recertification process unless an earlier re-assessment is warranted.</a:t>
            </a:r>
          </a:p>
          <a:p>
            <a:pPr marL="457200" lvl="0" indent="-317500" rtl="0">
              <a:spcBef>
                <a:spcPts val="0"/>
              </a:spcBef>
              <a:buSzPts val="1400"/>
              <a:buChar char="●"/>
            </a:pPr>
            <a:r>
              <a:rPr lang="en" sz="1400"/>
              <a:t>Every 3 years for nonsensitive and noncritical information resources as part of the recertification process unless an earlier re-assessment is warranted.</a:t>
            </a:r>
          </a:p>
        </p:txBody>
      </p:sp>
      <p:sp>
        <p:nvSpPr>
          <p:cNvPr id="387" name="Shape 387"/>
          <p:cNvSpPr txBox="1"/>
          <p:nvPr/>
        </p:nvSpPr>
        <p:spPr>
          <a:xfrm>
            <a:off x="7575525" y="726150"/>
            <a:ext cx="1320300" cy="467700"/>
          </a:xfrm>
          <a:prstGeom prst="rect">
            <a:avLst/>
          </a:prstGeom>
          <a:noFill/>
          <a:ln>
            <a:noFill/>
          </a:ln>
        </p:spPr>
        <p:txBody>
          <a:bodyPr wrap="square" lIns="91425" tIns="91425" rIns="91425" bIns="91425" anchor="t" anchorCtr="0">
            <a:noAutofit/>
          </a:bodyPr>
          <a:lstStyle/>
          <a:p>
            <a:pPr marL="0" lvl="0" indent="0" algn="r">
              <a:spcBef>
                <a:spcPts val="0"/>
              </a:spcBef>
              <a:buNone/>
            </a:pPr>
            <a:r>
              <a:rPr lang="en" sz="1200"/>
              <a:t>Jianjie Gao</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628650" y="273844"/>
            <a:ext cx="7886700" cy="994200"/>
          </a:xfrm>
          <a:prstGeom prst="rect">
            <a:avLst/>
          </a:prstGeom>
        </p:spPr>
        <p:txBody>
          <a:bodyPr wrap="square" lIns="68575" tIns="68575" rIns="68575" bIns="68575" anchor="ctr" anchorCtr="0">
            <a:noAutofit/>
          </a:bodyPr>
          <a:lstStyle/>
          <a:p>
            <a:pPr marL="0" lvl="0" indent="0">
              <a:spcBef>
                <a:spcPts val="0"/>
              </a:spcBef>
              <a:buNone/>
            </a:pPr>
            <a:r>
              <a:rPr lang="en" dirty="0"/>
              <a:t>Communication</a:t>
            </a:r>
          </a:p>
        </p:txBody>
      </p:sp>
      <p:sp>
        <p:nvSpPr>
          <p:cNvPr id="393" name="Shape 393"/>
          <p:cNvSpPr txBox="1">
            <a:spLocks noGrp="1"/>
          </p:cNvSpPr>
          <p:nvPr>
            <p:ph type="body" idx="1"/>
          </p:nvPr>
        </p:nvSpPr>
        <p:spPr>
          <a:xfrm>
            <a:off x="449745" y="1122056"/>
            <a:ext cx="7886700" cy="3747600"/>
          </a:xfrm>
          <a:prstGeom prst="rect">
            <a:avLst/>
          </a:prstGeom>
        </p:spPr>
        <p:txBody>
          <a:bodyPr wrap="square" lIns="68575" tIns="68575" rIns="68575" bIns="68575" anchor="t" anchorCtr="0">
            <a:noAutofit/>
          </a:bodyPr>
          <a:lstStyle/>
          <a:p>
            <a:pPr marL="457200" lvl="0" indent="-361950" rtl="0">
              <a:spcBef>
                <a:spcPts val="0"/>
              </a:spcBef>
              <a:spcAft>
                <a:spcPts val="0"/>
              </a:spcAft>
              <a:buSzPts val="2100"/>
              <a:buChar char="-"/>
            </a:pPr>
            <a:r>
              <a:rPr lang="en" dirty="0"/>
              <a:t>We will be increasing the awareness of USPS’s advantages over its competitors.</a:t>
            </a:r>
          </a:p>
          <a:p>
            <a:pPr marL="457200" lvl="0" indent="-361950" rtl="0">
              <a:spcBef>
                <a:spcPts val="0"/>
              </a:spcBef>
              <a:spcAft>
                <a:spcPts val="0"/>
              </a:spcAft>
              <a:buSzPts val="2100"/>
              <a:buChar char="-"/>
            </a:pPr>
            <a:r>
              <a:rPr lang="en" dirty="0"/>
              <a:t>There will be multiple hoardings set up over major highways that will be portraying the USPS edge.</a:t>
            </a:r>
          </a:p>
          <a:p>
            <a:pPr marL="457200" lvl="0" indent="-361950" rtl="0">
              <a:spcBef>
                <a:spcPts val="0"/>
              </a:spcBef>
              <a:spcAft>
                <a:spcPts val="0"/>
              </a:spcAft>
              <a:buSzPts val="2100"/>
              <a:buChar char="-"/>
            </a:pPr>
            <a:r>
              <a:rPr lang="en" dirty="0"/>
              <a:t>The current customers will receive extra discounts for loyalty.</a:t>
            </a:r>
          </a:p>
          <a:p>
            <a:pPr marL="457200" lvl="0" indent="-361950">
              <a:spcBef>
                <a:spcPts val="0"/>
              </a:spcBef>
              <a:buSzPts val="2100"/>
              <a:buChar char="-"/>
            </a:pPr>
            <a:r>
              <a:rPr lang="en" dirty="0"/>
              <a:t>There will be some good deals offered to new customers.</a:t>
            </a:r>
          </a:p>
        </p:txBody>
      </p:sp>
      <p:sp>
        <p:nvSpPr>
          <p:cNvPr id="394" name="Shape 394"/>
          <p:cNvSpPr txBox="1"/>
          <p:nvPr/>
        </p:nvSpPr>
        <p:spPr>
          <a:xfrm>
            <a:off x="7575525" y="726150"/>
            <a:ext cx="1320300" cy="467700"/>
          </a:xfrm>
          <a:prstGeom prst="rect">
            <a:avLst/>
          </a:prstGeom>
          <a:noFill/>
          <a:ln>
            <a:noFill/>
          </a:ln>
        </p:spPr>
        <p:txBody>
          <a:bodyPr wrap="square" lIns="91425" tIns="91425" rIns="91425" bIns="91425" anchor="t" anchorCtr="0">
            <a:noAutofit/>
          </a:bodyPr>
          <a:lstStyle/>
          <a:p>
            <a:pPr marL="0" lvl="0" indent="0" algn="r" rtl="0">
              <a:spcBef>
                <a:spcPts val="0"/>
              </a:spcBef>
              <a:buNone/>
            </a:pPr>
            <a:endParaRPr sz="1200"/>
          </a:p>
          <a:p>
            <a:pPr marL="0" lvl="0" indent="0" algn="r" rtl="0">
              <a:spcBef>
                <a:spcPts val="0"/>
              </a:spcBef>
              <a:buNone/>
            </a:pPr>
            <a:endParaRPr sz="1200"/>
          </a:p>
        </p:txBody>
      </p:sp>
      <p:sp>
        <p:nvSpPr>
          <p:cNvPr id="395" name="Shape 395"/>
          <p:cNvSpPr txBox="1"/>
          <p:nvPr/>
        </p:nvSpPr>
        <p:spPr>
          <a:xfrm>
            <a:off x="7575525" y="726150"/>
            <a:ext cx="1320300" cy="467700"/>
          </a:xfrm>
          <a:prstGeom prst="rect">
            <a:avLst/>
          </a:prstGeom>
          <a:noFill/>
          <a:ln>
            <a:noFill/>
          </a:ln>
        </p:spPr>
        <p:txBody>
          <a:bodyPr wrap="square" lIns="91425" tIns="91425" rIns="91425" bIns="91425" anchor="t" anchorCtr="0">
            <a:noAutofit/>
          </a:bodyPr>
          <a:lstStyle/>
          <a:p>
            <a:pPr marL="0" lvl="0" indent="0" algn="r" rtl="0">
              <a:spcBef>
                <a:spcPts val="0"/>
              </a:spcBef>
              <a:buNone/>
            </a:pPr>
            <a:r>
              <a:rPr lang="en" sz="1200"/>
              <a:t>Jianjie Gao</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1310549" y="1804062"/>
            <a:ext cx="6522900" cy="1535400"/>
          </a:xfrm>
          <a:prstGeom prst="rect">
            <a:avLst/>
          </a:prstGeom>
          <a:noFill/>
          <a:ln>
            <a:noFill/>
          </a:ln>
        </p:spPr>
        <p:txBody>
          <a:bodyPr wrap="square" lIns="68575" tIns="34275" rIns="68575" bIns="34275" anchor="b" anchorCtr="0">
            <a:noAutofit/>
          </a:bodyPr>
          <a:lstStyle/>
          <a:p>
            <a:pPr marL="0" marR="0" lvl="0" indent="-133350" algn="ctr" rtl="0">
              <a:lnSpc>
                <a:spcPct val="90000"/>
              </a:lnSpc>
              <a:spcBef>
                <a:spcPts val="0"/>
              </a:spcBef>
              <a:buClr>
                <a:schemeClr val="dk1"/>
              </a:buClr>
              <a:buSzPts val="2100"/>
              <a:buFont typeface="Calibri"/>
              <a:buNone/>
            </a:pPr>
            <a:r>
              <a:rPr lang="en" sz="4800" b="1" i="0" u="none" strike="noStrike" cap="none">
                <a:solidFill>
                  <a:schemeClr val="dk1"/>
                </a:solidFill>
              </a:rPr>
              <a:t>PROFESSIONAL ASSESSMENT</a:t>
            </a:r>
          </a:p>
        </p:txBody>
      </p:sp>
      <p:sp>
        <p:nvSpPr>
          <p:cNvPr id="401" name="Shape 401"/>
          <p:cNvSpPr txBox="1"/>
          <p:nvPr/>
        </p:nvSpPr>
        <p:spPr>
          <a:xfrm>
            <a:off x="7091900" y="813700"/>
            <a:ext cx="1769100" cy="28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164177" y="116407"/>
            <a:ext cx="5328600" cy="523200"/>
          </a:xfrm>
          <a:prstGeom prst="rect">
            <a:avLst/>
          </a:prstGeom>
          <a:noFill/>
          <a:ln>
            <a:noFill/>
          </a:ln>
        </p:spPr>
        <p:txBody>
          <a:bodyPr wrap="square" lIns="68575" tIns="34275" rIns="68575" bIns="34275" anchor="b" anchorCtr="0">
            <a:noAutofit/>
          </a:bodyPr>
          <a:lstStyle/>
          <a:p>
            <a:pPr marL="0" marR="0" lvl="0" indent="-133350" algn="l" rtl="0">
              <a:lnSpc>
                <a:spcPct val="90000"/>
              </a:lnSpc>
              <a:spcBef>
                <a:spcPts val="0"/>
              </a:spcBef>
              <a:buClr>
                <a:schemeClr val="dk1"/>
              </a:buClr>
              <a:buSzPts val="2100"/>
              <a:buFont typeface="Calibri"/>
              <a:buNone/>
            </a:pPr>
            <a:r>
              <a:rPr lang="en" sz="2100" b="1" i="0" u="none" strike="noStrike" cap="none">
                <a:solidFill>
                  <a:schemeClr val="dk1"/>
                </a:solidFill>
                <a:latin typeface="Calibri"/>
                <a:ea typeface="Calibri"/>
                <a:cs typeface="Calibri"/>
                <a:sym typeface="Calibri"/>
              </a:rPr>
              <a:t>PROFESSIONAL ASSESSMENT</a:t>
            </a:r>
          </a:p>
        </p:txBody>
      </p:sp>
      <p:sp>
        <p:nvSpPr>
          <p:cNvPr id="407" name="Shape 407"/>
          <p:cNvSpPr/>
          <p:nvPr/>
        </p:nvSpPr>
        <p:spPr>
          <a:xfrm>
            <a:off x="1263895" y="3393923"/>
            <a:ext cx="2222400" cy="1110000"/>
          </a:xfrm>
          <a:prstGeom prst="rect">
            <a:avLst/>
          </a:prstGeom>
          <a:solidFill>
            <a:schemeClr val="lt1"/>
          </a:solidFill>
          <a:ln w="12700" cap="flat" cmpd="sng">
            <a:solidFill>
              <a:schemeClr val="dk1"/>
            </a:solidFill>
            <a:prstDash val="solid"/>
            <a:miter lim="800000"/>
            <a:headEnd type="none" w="med" len="med"/>
            <a:tailEnd type="none" w="med" len="med"/>
          </a:ln>
        </p:spPr>
        <p:txBody>
          <a:bodyPr wrap="square" lIns="68575" tIns="34275" rIns="68575" bIns="34275" anchor="t" anchorCtr="0">
            <a:noAutofit/>
          </a:bodyPr>
          <a:lstStyle/>
          <a:p>
            <a:pPr marL="0" marR="0" lvl="0" indent="0" algn="l" rtl="0">
              <a:spcBef>
                <a:spcPts val="0"/>
              </a:spcBef>
              <a:buNone/>
            </a:pPr>
            <a:r>
              <a:rPr lang="en" sz="1400" b="1" i="0" u="none" strike="noStrike" cap="none">
                <a:solidFill>
                  <a:schemeClr val="dk1"/>
                </a:solidFill>
                <a:latin typeface="Calibri"/>
                <a:ea typeface="Calibri"/>
                <a:cs typeface="Calibri"/>
                <a:sym typeface="Calibri"/>
              </a:rPr>
              <a:t>OPPORTUNITIES</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Increase of e-commerce business</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Competitors  pricing structure</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Getting additional funding if needed</a:t>
            </a:r>
          </a:p>
          <a:p>
            <a:pPr marL="215900" marR="0" lvl="0" indent="-222250" algn="l" rtl="0">
              <a:spcBef>
                <a:spcPts val="0"/>
              </a:spcBef>
              <a:buClr>
                <a:schemeClr val="dk1"/>
              </a:buClr>
              <a:buSzPts val="1100"/>
              <a:buFont typeface="Arial"/>
              <a:buNone/>
            </a:pPr>
            <a:endParaRPr sz="1100">
              <a:solidFill>
                <a:schemeClr val="dk1"/>
              </a:solidFill>
              <a:latin typeface="Calibri"/>
              <a:ea typeface="Calibri"/>
              <a:cs typeface="Calibri"/>
              <a:sym typeface="Calibri"/>
            </a:endParaRPr>
          </a:p>
        </p:txBody>
      </p:sp>
      <p:sp>
        <p:nvSpPr>
          <p:cNvPr id="408" name="Shape 408"/>
          <p:cNvSpPr/>
          <p:nvPr/>
        </p:nvSpPr>
        <p:spPr>
          <a:xfrm>
            <a:off x="4892919" y="3393923"/>
            <a:ext cx="2182800" cy="1105800"/>
          </a:xfrm>
          <a:prstGeom prst="rect">
            <a:avLst/>
          </a:prstGeom>
          <a:solidFill>
            <a:schemeClr val="lt1"/>
          </a:solidFill>
          <a:ln w="12700" cap="flat" cmpd="sng">
            <a:solidFill>
              <a:schemeClr val="dk1"/>
            </a:solidFill>
            <a:prstDash val="solid"/>
            <a:miter lim="800000"/>
            <a:headEnd type="none" w="med" len="med"/>
            <a:tailEnd type="none" w="med" len="med"/>
          </a:ln>
        </p:spPr>
        <p:txBody>
          <a:bodyPr wrap="square" lIns="68575" tIns="34275" rIns="68575" bIns="34275" anchor="t" anchorCtr="0">
            <a:noAutofit/>
          </a:bodyPr>
          <a:lstStyle/>
          <a:p>
            <a:pPr marL="0" marR="0" lvl="0" indent="0" algn="ctr" rtl="0">
              <a:spcBef>
                <a:spcPts val="0"/>
              </a:spcBef>
              <a:buNone/>
            </a:pPr>
            <a:endParaRPr sz="1400">
              <a:solidFill>
                <a:schemeClr val="dk1"/>
              </a:solidFill>
              <a:latin typeface="Calibri"/>
              <a:ea typeface="Calibri"/>
              <a:cs typeface="Calibri"/>
              <a:sym typeface="Calibri"/>
            </a:endParaRPr>
          </a:p>
        </p:txBody>
      </p:sp>
      <p:sp>
        <p:nvSpPr>
          <p:cNvPr id="409" name="Shape 409"/>
          <p:cNvSpPr/>
          <p:nvPr/>
        </p:nvSpPr>
        <p:spPr>
          <a:xfrm>
            <a:off x="1263900" y="1742375"/>
            <a:ext cx="2222400" cy="1429500"/>
          </a:xfrm>
          <a:prstGeom prst="rect">
            <a:avLst/>
          </a:prstGeom>
          <a:solidFill>
            <a:schemeClr val="lt1"/>
          </a:solidFill>
          <a:ln w="12700" cap="flat" cmpd="sng">
            <a:solidFill>
              <a:schemeClr val="dk1"/>
            </a:solidFill>
            <a:prstDash val="solid"/>
            <a:miter lim="800000"/>
            <a:headEnd type="none" w="med" len="med"/>
            <a:tailEnd type="none" w="med" len="med"/>
          </a:ln>
        </p:spPr>
        <p:txBody>
          <a:bodyPr wrap="square" lIns="68575" tIns="34275" rIns="68575" bIns="34275" anchor="t" anchorCtr="0">
            <a:noAutofit/>
          </a:bodyPr>
          <a:lstStyle/>
          <a:p>
            <a:pPr marL="0" marR="0" lvl="0" indent="0" algn="l" rtl="0">
              <a:spcBef>
                <a:spcPts val="0"/>
              </a:spcBef>
              <a:buNone/>
            </a:pPr>
            <a:r>
              <a:rPr lang="en" sz="1400" b="1">
                <a:solidFill>
                  <a:schemeClr val="dk1"/>
                </a:solidFill>
                <a:latin typeface="Calibri"/>
                <a:ea typeface="Calibri"/>
                <a:cs typeface="Calibri"/>
                <a:sym typeface="Calibri"/>
              </a:rPr>
              <a:t>STRENGTHS</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Government Funding if needed</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On-time delivery</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Introduction of new technology</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Faster processing and service with help of new technology</a:t>
            </a:r>
          </a:p>
        </p:txBody>
      </p:sp>
      <p:sp>
        <p:nvSpPr>
          <p:cNvPr id="410" name="Shape 410"/>
          <p:cNvSpPr/>
          <p:nvPr/>
        </p:nvSpPr>
        <p:spPr>
          <a:xfrm>
            <a:off x="4853350" y="1742375"/>
            <a:ext cx="2222400" cy="1497600"/>
          </a:xfrm>
          <a:prstGeom prst="rect">
            <a:avLst/>
          </a:prstGeom>
          <a:solidFill>
            <a:schemeClr val="lt1"/>
          </a:solidFill>
          <a:ln w="12700" cap="flat" cmpd="sng">
            <a:solidFill>
              <a:schemeClr val="dk1"/>
            </a:solidFill>
            <a:prstDash val="solid"/>
            <a:miter lim="800000"/>
            <a:headEnd type="none" w="med" len="med"/>
            <a:tailEnd type="none" w="med" len="med"/>
          </a:ln>
        </p:spPr>
        <p:txBody>
          <a:bodyPr wrap="square" lIns="68575" tIns="34275" rIns="68575" bIns="34275" anchor="t" anchorCtr="0">
            <a:noAutofit/>
          </a:bodyPr>
          <a:lstStyle/>
          <a:p>
            <a:pPr marL="0" marR="0" lvl="0" indent="0" algn="l" rtl="0">
              <a:spcBef>
                <a:spcPts val="0"/>
              </a:spcBef>
              <a:buNone/>
            </a:pPr>
            <a:r>
              <a:rPr lang="en" sz="1400" b="1">
                <a:solidFill>
                  <a:schemeClr val="dk1"/>
                </a:solidFill>
                <a:latin typeface="Calibri"/>
                <a:ea typeface="Calibri"/>
                <a:cs typeface="Calibri"/>
                <a:sym typeface="Calibri"/>
              </a:rPr>
              <a:t>WEAKNESS</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Increased Operating Expenses</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Decline in single-piece first class mail</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Large volume of Data</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Increasing Complexity of Algorithms as data volume increases</a:t>
            </a:r>
          </a:p>
          <a:p>
            <a:pPr marL="215900" marR="0" lvl="0" indent="-222250" algn="l" rtl="0">
              <a:spcBef>
                <a:spcPts val="0"/>
              </a:spcBef>
              <a:buClr>
                <a:schemeClr val="dk1"/>
              </a:buClr>
              <a:buSzPts val="1100"/>
              <a:buFont typeface="Arial"/>
              <a:buNone/>
            </a:pPr>
            <a:endParaRPr sz="1100">
              <a:solidFill>
                <a:schemeClr val="dk1"/>
              </a:solidFill>
              <a:latin typeface="Calibri"/>
              <a:ea typeface="Calibri"/>
              <a:cs typeface="Calibri"/>
              <a:sym typeface="Calibri"/>
            </a:endParaRPr>
          </a:p>
          <a:p>
            <a:pPr marL="0" marR="0" lvl="0" indent="0" algn="l" rtl="0">
              <a:spcBef>
                <a:spcPts val="0"/>
              </a:spcBef>
              <a:buNone/>
            </a:pPr>
            <a:r>
              <a:rPr lang="en" sz="1400" b="1">
                <a:solidFill>
                  <a:schemeClr val="dk1"/>
                </a:solidFill>
                <a:latin typeface="Calibri"/>
                <a:ea typeface="Calibri"/>
                <a:cs typeface="Calibri"/>
                <a:sym typeface="Calibri"/>
              </a:rPr>
              <a:t>THREATS</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Competitors such as Fedex and UPS</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Workforce resisting the change</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Data Breach and Security of the Data</a:t>
            </a:r>
          </a:p>
        </p:txBody>
      </p:sp>
      <p:sp>
        <p:nvSpPr>
          <p:cNvPr id="411" name="Shape 411"/>
          <p:cNvSpPr txBox="1"/>
          <p:nvPr/>
        </p:nvSpPr>
        <p:spPr>
          <a:xfrm>
            <a:off x="1494214" y="721999"/>
            <a:ext cx="5328600" cy="523200"/>
          </a:xfrm>
          <a:prstGeom prst="rect">
            <a:avLst/>
          </a:prstGeom>
          <a:noFill/>
          <a:ln>
            <a:noFill/>
          </a:ln>
        </p:spPr>
        <p:txBody>
          <a:bodyPr wrap="square" lIns="68575" tIns="34275" rIns="68575" bIns="34275" anchor="b" anchorCtr="0">
            <a:noAutofit/>
          </a:bodyPr>
          <a:lstStyle/>
          <a:p>
            <a:pPr marL="0" marR="0" lvl="0" indent="-133350" algn="l" rtl="0">
              <a:lnSpc>
                <a:spcPct val="90000"/>
              </a:lnSpc>
              <a:spcBef>
                <a:spcPts val="0"/>
              </a:spcBef>
              <a:buClr>
                <a:schemeClr val="dk1"/>
              </a:buClr>
              <a:buSzPts val="2100"/>
              <a:buFont typeface="Calibri"/>
              <a:buNone/>
            </a:pPr>
            <a:r>
              <a:rPr lang="en" sz="2100" b="1" u="none">
                <a:solidFill>
                  <a:schemeClr val="dk1"/>
                </a:solidFill>
                <a:latin typeface="Calibri"/>
                <a:ea typeface="Calibri"/>
                <a:cs typeface="Calibri"/>
                <a:sym typeface="Calibri"/>
              </a:rPr>
              <a:t>SWOT Analysis</a:t>
            </a:r>
          </a:p>
        </p:txBody>
      </p:sp>
      <p:sp>
        <p:nvSpPr>
          <p:cNvPr id="412" name="Shape 412"/>
          <p:cNvSpPr txBox="1"/>
          <p:nvPr/>
        </p:nvSpPr>
        <p:spPr>
          <a:xfrm>
            <a:off x="7091900" y="813700"/>
            <a:ext cx="1769100" cy="28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357447" y="147230"/>
            <a:ext cx="6858000" cy="523200"/>
          </a:xfrm>
          <a:prstGeom prst="rect">
            <a:avLst/>
          </a:prstGeom>
          <a:noFill/>
          <a:ln>
            <a:noFill/>
          </a:ln>
        </p:spPr>
        <p:txBody>
          <a:bodyPr wrap="square" lIns="68575" tIns="34275" rIns="68575" bIns="34275" anchor="b" anchorCtr="0">
            <a:noAutofit/>
          </a:bodyPr>
          <a:lstStyle/>
          <a:p>
            <a:pPr marL="0" marR="0" lvl="0" indent="-133350" algn="l" rtl="0">
              <a:lnSpc>
                <a:spcPct val="90000"/>
              </a:lnSpc>
              <a:spcBef>
                <a:spcPts val="0"/>
              </a:spcBef>
              <a:buClr>
                <a:schemeClr val="dk1"/>
              </a:buClr>
              <a:buSzPts val="2100"/>
              <a:buFont typeface="Calibri"/>
              <a:buNone/>
            </a:pPr>
            <a:r>
              <a:rPr lang="en" sz="2100" b="1" i="0" u="none" strike="noStrike" cap="none">
                <a:solidFill>
                  <a:schemeClr val="dk1"/>
                </a:solidFill>
                <a:latin typeface="Calibri"/>
                <a:ea typeface="Calibri"/>
                <a:cs typeface="Calibri"/>
                <a:sym typeface="Calibri"/>
              </a:rPr>
              <a:t>PROFESSIONAL ASSESSMENT</a:t>
            </a:r>
          </a:p>
        </p:txBody>
      </p:sp>
      <p:sp>
        <p:nvSpPr>
          <p:cNvPr id="418" name="Shape 418"/>
          <p:cNvSpPr/>
          <p:nvPr/>
        </p:nvSpPr>
        <p:spPr>
          <a:xfrm>
            <a:off x="1263895" y="3393922"/>
            <a:ext cx="2222400" cy="1228500"/>
          </a:xfrm>
          <a:prstGeom prst="rect">
            <a:avLst/>
          </a:prstGeom>
          <a:solidFill>
            <a:schemeClr val="lt1"/>
          </a:solidFill>
          <a:ln w="12700" cap="flat" cmpd="sng">
            <a:solidFill>
              <a:schemeClr val="dk1"/>
            </a:solidFill>
            <a:prstDash val="solid"/>
            <a:miter lim="800000"/>
            <a:headEnd type="none" w="med" len="med"/>
            <a:tailEnd type="none" w="med" len="med"/>
          </a:ln>
        </p:spPr>
        <p:txBody>
          <a:bodyPr wrap="square" lIns="68575" tIns="34275" rIns="68575" bIns="34275" anchor="t" anchorCtr="0">
            <a:noAutofit/>
          </a:bodyPr>
          <a:lstStyle/>
          <a:p>
            <a:pPr marL="0" marR="0" lvl="0" indent="0" algn="ctr" rtl="0">
              <a:spcBef>
                <a:spcPts val="0"/>
              </a:spcBef>
              <a:buNone/>
            </a:pPr>
            <a:r>
              <a:rPr lang="en" sz="1400" b="1">
                <a:solidFill>
                  <a:schemeClr val="dk1"/>
                </a:solidFill>
                <a:latin typeface="Calibri"/>
                <a:ea typeface="Calibri"/>
                <a:cs typeface="Calibri"/>
                <a:sym typeface="Calibri"/>
              </a:rPr>
              <a:t>MARKET DEVELOPMENT</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Looking to provide services internationally</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Investing in technologies to manage data both domestically and internationally</a:t>
            </a:r>
          </a:p>
          <a:p>
            <a:pPr marL="215900" marR="0" lvl="0" indent="-222250" algn="l" rtl="0">
              <a:spcBef>
                <a:spcPts val="0"/>
              </a:spcBef>
              <a:buClr>
                <a:schemeClr val="dk1"/>
              </a:buClr>
              <a:buSzPts val="1100"/>
              <a:buFont typeface="Arial"/>
              <a:buNone/>
            </a:pPr>
            <a:endParaRPr sz="1100">
              <a:solidFill>
                <a:schemeClr val="dk1"/>
              </a:solidFill>
              <a:latin typeface="Calibri"/>
              <a:ea typeface="Calibri"/>
              <a:cs typeface="Calibri"/>
              <a:sym typeface="Calibri"/>
            </a:endParaRPr>
          </a:p>
        </p:txBody>
      </p:sp>
      <p:sp>
        <p:nvSpPr>
          <p:cNvPr id="419" name="Shape 419"/>
          <p:cNvSpPr/>
          <p:nvPr/>
        </p:nvSpPr>
        <p:spPr>
          <a:xfrm>
            <a:off x="4365381" y="3380774"/>
            <a:ext cx="2222400" cy="1241700"/>
          </a:xfrm>
          <a:prstGeom prst="rect">
            <a:avLst/>
          </a:prstGeom>
          <a:solidFill>
            <a:schemeClr val="lt1"/>
          </a:solidFill>
          <a:ln w="12700" cap="flat" cmpd="sng">
            <a:solidFill>
              <a:schemeClr val="dk1"/>
            </a:solidFill>
            <a:prstDash val="solid"/>
            <a:miter lim="800000"/>
            <a:headEnd type="none" w="med" len="med"/>
            <a:tailEnd type="none" w="med" len="med"/>
          </a:ln>
        </p:spPr>
        <p:txBody>
          <a:bodyPr wrap="square" lIns="68575" tIns="34275" rIns="68575" bIns="34275" anchor="t" anchorCtr="0">
            <a:noAutofit/>
          </a:bodyPr>
          <a:lstStyle/>
          <a:p>
            <a:pPr marL="0" marR="0" lvl="0" indent="0" algn="ctr" rtl="0">
              <a:spcBef>
                <a:spcPts val="0"/>
              </a:spcBef>
              <a:buNone/>
            </a:pPr>
            <a:r>
              <a:rPr lang="en" sz="1400" b="1">
                <a:solidFill>
                  <a:schemeClr val="dk1"/>
                </a:solidFill>
                <a:latin typeface="Calibri"/>
                <a:ea typeface="Calibri"/>
                <a:cs typeface="Calibri"/>
                <a:sym typeface="Calibri"/>
              </a:rPr>
              <a:t>DIVERSIFICATION</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Innovating the delivery services with humanoid robots and drone deliveries</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Investing in Research and Development</a:t>
            </a:r>
          </a:p>
        </p:txBody>
      </p:sp>
      <p:sp>
        <p:nvSpPr>
          <p:cNvPr id="420" name="Shape 420"/>
          <p:cNvSpPr/>
          <p:nvPr/>
        </p:nvSpPr>
        <p:spPr>
          <a:xfrm>
            <a:off x="1263895" y="1850826"/>
            <a:ext cx="2222400" cy="1320900"/>
          </a:xfrm>
          <a:prstGeom prst="rect">
            <a:avLst/>
          </a:prstGeom>
          <a:solidFill>
            <a:schemeClr val="lt1"/>
          </a:solidFill>
          <a:ln w="12700" cap="flat" cmpd="sng">
            <a:solidFill>
              <a:schemeClr val="dk1"/>
            </a:solidFill>
            <a:prstDash val="solid"/>
            <a:miter lim="800000"/>
            <a:headEnd type="none" w="med" len="med"/>
            <a:tailEnd type="none" w="med" len="med"/>
          </a:ln>
        </p:spPr>
        <p:txBody>
          <a:bodyPr wrap="square" lIns="68575" tIns="34275" rIns="68575" bIns="34275" anchor="t" anchorCtr="0">
            <a:noAutofit/>
          </a:bodyPr>
          <a:lstStyle/>
          <a:p>
            <a:pPr marL="0" marR="0" lvl="0" indent="0" algn="ctr" rtl="0">
              <a:spcBef>
                <a:spcPts val="0"/>
              </a:spcBef>
              <a:buNone/>
            </a:pPr>
            <a:r>
              <a:rPr lang="en" sz="1400" b="1">
                <a:solidFill>
                  <a:schemeClr val="dk1"/>
                </a:solidFill>
                <a:latin typeface="Calibri"/>
                <a:ea typeface="Calibri"/>
                <a:cs typeface="Calibri"/>
                <a:sym typeface="Calibri"/>
              </a:rPr>
              <a:t>MARKET PENETRATION</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Reliable and a cost efficient service</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Variety of options available to send mail or packages</a:t>
            </a:r>
          </a:p>
        </p:txBody>
      </p:sp>
      <p:sp>
        <p:nvSpPr>
          <p:cNvPr id="421" name="Shape 421"/>
          <p:cNvSpPr/>
          <p:nvPr/>
        </p:nvSpPr>
        <p:spPr>
          <a:xfrm>
            <a:off x="4365381" y="1850826"/>
            <a:ext cx="2222400" cy="1389000"/>
          </a:xfrm>
          <a:prstGeom prst="rect">
            <a:avLst/>
          </a:prstGeom>
          <a:solidFill>
            <a:schemeClr val="lt1"/>
          </a:solidFill>
          <a:ln w="12700" cap="flat" cmpd="sng">
            <a:solidFill>
              <a:schemeClr val="dk1"/>
            </a:solidFill>
            <a:prstDash val="solid"/>
            <a:miter lim="800000"/>
            <a:headEnd type="none" w="med" len="med"/>
            <a:tailEnd type="none" w="med" len="med"/>
          </a:ln>
        </p:spPr>
        <p:txBody>
          <a:bodyPr wrap="square" lIns="68575" tIns="34275" rIns="68575" bIns="34275" anchor="t" anchorCtr="0">
            <a:noAutofit/>
          </a:bodyPr>
          <a:lstStyle/>
          <a:p>
            <a:pPr marL="0" marR="0" lvl="0" indent="0" algn="ctr" rtl="0">
              <a:spcBef>
                <a:spcPts val="0"/>
              </a:spcBef>
              <a:buNone/>
            </a:pPr>
            <a:r>
              <a:rPr lang="en" sz="1400" b="1">
                <a:solidFill>
                  <a:schemeClr val="dk1"/>
                </a:solidFill>
                <a:latin typeface="Calibri"/>
                <a:ea typeface="Calibri"/>
                <a:cs typeface="Calibri"/>
                <a:sym typeface="Calibri"/>
              </a:rPr>
              <a:t>PRODUCT DEVELOPMENT</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Use of IBM Watson and Routing Algorithms to make delivery efficient</a:t>
            </a:r>
          </a:p>
          <a:p>
            <a:pPr marL="215900" marR="0" lvl="0" indent="-222250" algn="l" rtl="0">
              <a:spcBef>
                <a:spcPts val="0"/>
              </a:spcBef>
              <a:buClr>
                <a:schemeClr val="dk1"/>
              </a:buClr>
              <a:buSzPts val="1100"/>
              <a:buFont typeface="Arial"/>
              <a:buChar char="•"/>
            </a:pPr>
            <a:r>
              <a:rPr lang="en" sz="1100">
                <a:solidFill>
                  <a:schemeClr val="dk1"/>
                </a:solidFill>
                <a:latin typeface="Calibri"/>
                <a:ea typeface="Calibri"/>
                <a:cs typeface="Calibri"/>
                <a:sym typeface="Calibri"/>
              </a:rPr>
              <a:t>Tracking devices for real time tracking of a shipment</a:t>
            </a:r>
          </a:p>
          <a:p>
            <a:pPr marL="215900" marR="0" lvl="0" indent="-222250" algn="l" rtl="0">
              <a:spcBef>
                <a:spcPts val="0"/>
              </a:spcBef>
              <a:buClr>
                <a:schemeClr val="dk1"/>
              </a:buClr>
              <a:buSzPts val="1100"/>
              <a:buFont typeface="Arial"/>
              <a:buNone/>
            </a:pPr>
            <a:endParaRPr sz="1100">
              <a:solidFill>
                <a:schemeClr val="dk1"/>
              </a:solidFill>
              <a:latin typeface="Calibri"/>
              <a:ea typeface="Calibri"/>
              <a:cs typeface="Calibri"/>
              <a:sym typeface="Calibri"/>
            </a:endParaRPr>
          </a:p>
        </p:txBody>
      </p:sp>
      <p:sp>
        <p:nvSpPr>
          <p:cNvPr id="422" name="Shape 422"/>
          <p:cNvSpPr txBox="1"/>
          <p:nvPr/>
        </p:nvSpPr>
        <p:spPr>
          <a:xfrm rot="-5400000">
            <a:off x="364905" y="2247701"/>
            <a:ext cx="1320900" cy="276900"/>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Existing Market </a:t>
            </a:r>
          </a:p>
        </p:txBody>
      </p:sp>
      <p:sp>
        <p:nvSpPr>
          <p:cNvPr id="423" name="Shape 423"/>
          <p:cNvSpPr txBox="1"/>
          <p:nvPr/>
        </p:nvSpPr>
        <p:spPr>
          <a:xfrm rot="-5400000">
            <a:off x="364905" y="3674137"/>
            <a:ext cx="1320900" cy="276900"/>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New Market </a:t>
            </a:r>
          </a:p>
        </p:txBody>
      </p:sp>
      <p:sp>
        <p:nvSpPr>
          <p:cNvPr id="424" name="Shape 424"/>
          <p:cNvSpPr txBox="1"/>
          <p:nvPr/>
        </p:nvSpPr>
        <p:spPr>
          <a:xfrm>
            <a:off x="4816010" y="1503422"/>
            <a:ext cx="1320900" cy="276900"/>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New Products </a:t>
            </a:r>
          </a:p>
        </p:txBody>
      </p:sp>
      <p:sp>
        <p:nvSpPr>
          <p:cNvPr id="425" name="Shape 425"/>
          <p:cNvSpPr txBox="1"/>
          <p:nvPr/>
        </p:nvSpPr>
        <p:spPr>
          <a:xfrm>
            <a:off x="1462050" y="1503425"/>
            <a:ext cx="1826100" cy="276900"/>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Existing Products </a:t>
            </a:r>
          </a:p>
        </p:txBody>
      </p:sp>
      <p:sp>
        <p:nvSpPr>
          <p:cNvPr id="426" name="Shape 426"/>
          <p:cNvSpPr txBox="1"/>
          <p:nvPr/>
        </p:nvSpPr>
        <p:spPr>
          <a:xfrm>
            <a:off x="1032427" y="758091"/>
            <a:ext cx="6858000" cy="523200"/>
          </a:xfrm>
          <a:prstGeom prst="rect">
            <a:avLst/>
          </a:prstGeom>
          <a:noFill/>
          <a:ln>
            <a:noFill/>
          </a:ln>
        </p:spPr>
        <p:txBody>
          <a:bodyPr wrap="square" lIns="68575" tIns="34275" rIns="68575" bIns="34275" anchor="b" anchorCtr="0">
            <a:noAutofit/>
          </a:bodyPr>
          <a:lstStyle/>
          <a:p>
            <a:pPr marL="0" marR="0" lvl="0" indent="-133350" algn="l" rtl="0">
              <a:lnSpc>
                <a:spcPct val="90000"/>
              </a:lnSpc>
              <a:spcBef>
                <a:spcPts val="0"/>
              </a:spcBef>
              <a:buClr>
                <a:schemeClr val="dk1"/>
              </a:buClr>
              <a:buSzPts val="2100"/>
              <a:buFont typeface="Calibri"/>
              <a:buNone/>
            </a:pPr>
            <a:r>
              <a:rPr lang="en" sz="2100" b="1">
                <a:solidFill>
                  <a:schemeClr val="dk1"/>
                </a:solidFill>
                <a:latin typeface="Calibri"/>
                <a:ea typeface="Calibri"/>
                <a:cs typeface="Calibri"/>
                <a:sym typeface="Calibri"/>
              </a:rPr>
              <a:t>ANSOFF Matrix</a:t>
            </a:r>
          </a:p>
        </p:txBody>
      </p:sp>
      <p:sp>
        <p:nvSpPr>
          <p:cNvPr id="427" name="Shape 427"/>
          <p:cNvSpPr txBox="1"/>
          <p:nvPr/>
        </p:nvSpPr>
        <p:spPr>
          <a:xfrm>
            <a:off x="7091900" y="813700"/>
            <a:ext cx="1769100" cy="28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357447" y="825759"/>
            <a:ext cx="7643700" cy="3711000"/>
          </a:xfrm>
          <a:prstGeom prst="rect">
            <a:avLst/>
          </a:prstGeom>
          <a:noFill/>
          <a:ln>
            <a:noFill/>
          </a:ln>
        </p:spPr>
        <p:txBody>
          <a:bodyPr wrap="square" lIns="68575" tIns="34275" rIns="68575" bIns="34275" anchor="t" anchorCtr="0">
            <a:noAutofit/>
          </a:bodyPr>
          <a:lstStyle/>
          <a:p>
            <a:pPr marL="0" marR="0" lvl="0" indent="-95250" algn="l" rtl="0">
              <a:lnSpc>
                <a:spcPct val="90000"/>
              </a:lnSpc>
              <a:spcBef>
                <a:spcPts val="0"/>
              </a:spcBef>
              <a:buClr>
                <a:schemeClr val="dk1"/>
              </a:buClr>
              <a:buSzPts val="1500"/>
              <a:buFont typeface="Calibri"/>
              <a:buNone/>
            </a:pPr>
            <a:r>
              <a:rPr lang="en" sz="1500" b="1" i="0" u="none" strike="noStrike" cap="none">
                <a:solidFill>
                  <a:schemeClr val="dk1"/>
                </a:solidFill>
                <a:latin typeface="Calibri"/>
                <a:ea typeface="Calibri"/>
                <a:cs typeface="Calibri"/>
                <a:sym typeface="Calibri"/>
              </a:rPr>
              <a:t>Porters 5 forces</a:t>
            </a:r>
            <a:br>
              <a:rPr lang="en" sz="1400" b="0" i="0" u="none" strike="noStrike" cap="none">
                <a:solidFill>
                  <a:schemeClr val="dk1"/>
                </a:solidFill>
                <a:latin typeface="Calibri"/>
                <a:ea typeface="Calibri"/>
                <a:cs typeface="Calibri"/>
                <a:sym typeface="Calibri"/>
              </a:rPr>
            </a:br>
            <a:br>
              <a:rPr lang="en" sz="14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Calibri"/>
                <a:ea typeface="Calibri"/>
                <a:cs typeface="Calibri"/>
                <a:sym typeface="Calibri"/>
              </a:rPr>
              <a:t>1. Rivalry Competition : High</a:t>
            </a:r>
            <a:br>
              <a:rPr lang="en" sz="14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Competitors Delivery Process and Brand Value</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Calibri"/>
                <a:ea typeface="Calibri"/>
                <a:cs typeface="Calibri"/>
                <a:sym typeface="Calibri"/>
              </a:rPr>
              <a:t>2. Threat of New Entrants : Low</a:t>
            </a:r>
            <a:br>
              <a:rPr lang="en" sz="14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It is difficult for new entrants to earn a reputation and customers are less likely to select for the new delivery companies</a:t>
            </a:r>
            <a:br>
              <a:rPr lang="en" sz="1400" b="0" i="0" u="none" strike="noStrike" cap="none">
                <a:solidFill>
                  <a:schemeClr val="dk1"/>
                </a:solidFill>
                <a:latin typeface="Calibri"/>
                <a:ea typeface="Calibri"/>
                <a:cs typeface="Calibri"/>
                <a:sym typeface="Calibri"/>
              </a:rPr>
            </a:br>
            <a:br>
              <a:rPr lang="en" sz="14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Calibri"/>
                <a:ea typeface="Calibri"/>
                <a:cs typeface="Calibri"/>
                <a:sym typeface="Calibri"/>
              </a:rPr>
              <a:t>3.Bargaining Power of Buyers : Moderate</a:t>
            </a:r>
            <a:br>
              <a:rPr lang="en" sz="14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Customers like Amazon and Target will select the service depending upon the flexibility of shipping and cost</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Calibri"/>
                <a:ea typeface="Calibri"/>
                <a:cs typeface="Calibri"/>
                <a:sym typeface="Calibri"/>
              </a:rPr>
              <a:t>4. Bargaining Power of Suppliers: Low</a:t>
            </a:r>
            <a:br>
              <a:rPr lang="en" sz="14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USPS maintains a good relationship with suppliers and the suppliers are valued with proper business principles</a:t>
            </a:r>
            <a:br>
              <a:rPr lang="en" sz="1100" b="0" i="0" u="none" strike="noStrike" cap="none">
                <a:solidFill>
                  <a:schemeClr val="dk1"/>
                </a:solidFill>
                <a:latin typeface="Calibri"/>
                <a:ea typeface="Calibri"/>
                <a:cs typeface="Calibri"/>
                <a:sym typeface="Calibri"/>
              </a:rPr>
            </a:br>
            <a:br>
              <a:rPr lang="en" sz="1100" b="0" i="0" u="none" strike="noStrike" cap="none">
                <a:solidFill>
                  <a:schemeClr val="dk1"/>
                </a:solidFill>
                <a:latin typeface="Calibri"/>
                <a:ea typeface="Calibri"/>
                <a:cs typeface="Calibri"/>
                <a:sym typeface="Calibri"/>
              </a:rPr>
            </a:br>
            <a:r>
              <a:rPr lang="en" sz="1400" b="0" i="0" u="none" strike="noStrike" cap="none">
                <a:solidFill>
                  <a:schemeClr val="dk1"/>
                </a:solidFill>
                <a:latin typeface="Calibri"/>
                <a:ea typeface="Calibri"/>
                <a:cs typeface="Calibri"/>
                <a:sym typeface="Calibri"/>
              </a:rPr>
              <a:t>5.Threat of Substitute Products: Moderate</a:t>
            </a:r>
            <a:br>
              <a:rPr lang="en" sz="1400" b="0" i="0" u="none" strike="noStrike" cap="none">
                <a:solidFill>
                  <a:schemeClr val="dk1"/>
                </a:solidFill>
                <a:latin typeface="Calibri"/>
                <a:ea typeface="Calibri"/>
                <a:cs typeface="Calibri"/>
                <a:sym typeface="Calibri"/>
              </a:rPr>
            </a:br>
            <a:r>
              <a:rPr lang="en" sz="1100" b="0" i="0" u="none" strike="noStrike" cap="none">
                <a:solidFill>
                  <a:schemeClr val="dk1"/>
                </a:solidFill>
                <a:latin typeface="Calibri"/>
                <a:ea typeface="Calibri"/>
                <a:cs typeface="Calibri"/>
                <a:sym typeface="Calibri"/>
              </a:rPr>
              <a:t>Companies like Amazon and Staples are considering  drone delivery s</a:t>
            </a:r>
            <a:r>
              <a:rPr lang="en" sz="1100"/>
              <a:t>ystem on their own</a:t>
            </a:r>
            <a:br>
              <a:rPr lang="en" sz="1400" b="0" i="0" u="none" strike="noStrike" cap="none">
                <a:solidFill>
                  <a:schemeClr val="dk1"/>
                </a:solidFill>
                <a:latin typeface="Calibri"/>
                <a:ea typeface="Calibri"/>
                <a:cs typeface="Calibri"/>
                <a:sym typeface="Calibri"/>
              </a:rPr>
            </a:br>
            <a:br>
              <a:rPr lang="en" sz="1400" b="0" i="0" u="none" strike="noStrike" cap="none">
                <a:solidFill>
                  <a:schemeClr val="dk1"/>
                </a:solidFill>
                <a:latin typeface="Calibri"/>
                <a:ea typeface="Calibri"/>
                <a:cs typeface="Calibri"/>
                <a:sym typeface="Calibri"/>
              </a:rPr>
            </a:br>
            <a:endParaRPr lang="en" sz="1400" b="0" i="0" u="none" strike="noStrike" cap="none">
              <a:solidFill>
                <a:schemeClr val="dk1"/>
              </a:solidFill>
              <a:latin typeface="Calibri"/>
              <a:ea typeface="Calibri"/>
              <a:cs typeface="Calibri"/>
              <a:sym typeface="Calibri"/>
            </a:endParaRPr>
          </a:p>
        </p:txBody>
      </p:sp>
      <p:sp>
        <p:nvSpPr>
          <p:cNvPr id="433" name="Shape 433"/>
          <p:cNvSpPr txBox="1"/>
          <p:nvPr/>
        </p:nvSpPr>
        <p:spPr>
          <a:xfrm>
            <a:off x="357447" y="147230"/>
            <a:ext cx="6858000" cy="523200"/>
          </a:xfrm>
          <a:prstGeom prst="rect">
            <a:avLst/>
          </a:prstGeom>
          <a:noFill/>
          <a:ln>
            <a:noFill/>
          </a:ln>
        </p:spPr>
        <p:txBody>
          <a:bodyPr wrap="square" lIns="68575" tIns="34275" rIns="68575" bIns="34275" anchor="b" anchorCtr="0">
            <a:noAutofit/>
          </a:bodyPr>
          <a:lstStyle/>
          <a:p>
            <a:pPr marL="0" marR="0" lvl="0" indent="-133350" algn="l" rtl="0">
              <a:lnSpc>
                <a:spcPct val="90000"/>
              </a:lnSpc>
              <a:spcBef>
                <a:spcPts val="0"/>
              </a:spcBef>
              <a:buClr>
                <a:schemeClr val="dk1"/>
              </a:buClr>
              <a:buSzPts val="2100"/>
              <a:buFont typeface="Calibri"/>
              <a:buNone/>
            </a:pPr>
            <a:r>
              <a:rPr lang="en" sz="2100" b="1">
                <a:solidFill>
                  <a:schemeClr val="dk1"/>
                </a:solidFill>
                <a:latin typeface="Calibri"/>
                <a:ea typeface="Calibri"/>
                <a:cs typeface="Calibri"/>
                <a:sym typeface="Calibri"/>
              </a:rPr>
              <a:t>PROFESSIONAL ASSESSMENT</a:t>
            </a:r>
          </a:p>
        </p:txBody>
      </p:sp>
      <p:sp>
        <p:nvSpPr>
          <p:cNvPr id="434" name="Shape 434"/>
          <p:cNvSpPr txBox="1"/>
          <p:nvPr/>
        </p:nvSpPr>
        <p:spPr>
          <a:xfrm>
            <a:off x="7091900" y="813700"/>
            <a:ext cx="1769100" cy="28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aphicFrame>
        <p:nvGraphicFramePr>
          <p:cNvPr id="439" name="Shape 439"/>
          <p:cNvGraphicFramePr/>
          <p:nvPr/>
        </p:nvGraphicFramePr>
        <p:xfrm>
          <a:off x="279191" y="887975"/>
          <a:ext cx="8200275" cy="4045825"/>
        </p:xfrm>
        <a:graphic>
          <a:graphicData uri="http://schemas.openxmlformats.org/drawingml/2006/table">
            <a:tbl>
              <a:tblPr>
                <a:noFill/>
                <a:tableStyleId>{3CB3BDC6-5C43-4D6B-A143-39737BD7E87D}</a:tableStyleId>
              </a:tblPr>
              <a:tblGrid>
                <a:gridCol w="3058375">
                  <a:extLst>
                    <a:ext uri="{9D8B030D-6E8A-4147-A177-3AD203B41FA5}">
                      <a16:colId xmlns:a16="http://schemas.microsoft.com/office/drawing/2014/main" val="20000"/>
                    </a:ext>
                  </a:extLst>
                </a:gridCol>
                <a:gridCol w="2570950">
                  <a:extLst>
                    <a:ext uri="{9D8B030D-6E8A-4147-A177-3AD203B41FA5}">
                      <a16:colId xmlns:a16="http://schemas.microsoft.com/office/drawing/2014/main" val="20001"/>
                    </a:ext>
                  </a:extLst>
                </a:gridCol>
                <a:gridCol w="2570950">
                  <a:extLst>
                    <a:ext uri="{9D8B030D-6E8A-4147-A177-3AD203B41FA5}">
                      <a16:colId xmlns:a16="http://schemas.microsoft.com/office/drawing/2014/main" val="20002"/>
                    </a:ext>
                  </a:extLst>
                </a:gridCol>
              </a:tblGrid>
              <a:tr h="395600">
                <a:tc>
                  <a:txBody>
                    <a:bodyPr/>
                    <a:lstStyle/>
                    <a:p>
                      <a:pPr marL="0" marR="0" lvl="0" indent="-88900" algn="ctr" rtl="0">
                        <a:spcBef>
                          <a:spcPts val="0"/>
                        </a:spcBef>
                        <a:buClr>
                          <a:schemeClr val="dk1"/>
                        </a:buClr>
                        <a:buSzPts val="1400"/>
                        <a:buFont typeface="Calibri"/>
                        <a:buNone/>
                      </a:pPr>
                      <a:r>
                        <a:rPr lang="en" sz="1400" b="1" u="none" strike="noStrike" cap="none"/>
                        <a:t>Business Strategy</a:t>
                      </a:r>
                    </a:p>
                  </a:txBody>
                  <a:tcPr marL="68575" marR="68575" marT="68575" marB="68575"/>
                </a:tc>
                <a:tc>
                  <a:txBody>
                    <a:bodyPr/>
                    <a:lstStyle/>
                    <a:p>
                      <a:pPr marL="0" marR="0" lvl="0" indent="-88900" algn="ctr" rtl="0">
                        <a:spcBef>
                          <a:spcPts val="0"/>
                        </a:spcBef>
                        <a:buClr>
                          <a:schemeClr val="dk1"/>
                        </a:buClr>
                        <a:buSzPts val="1400"/>
                        <a:buFont typeface="Calibri"/>
                        <a:buNone/>
                      </a:pPr>
                      <a:r>
                        <a:rPr lang="en" sz="1400" b="1" u="none" strike="noStrike" cap="none"/>
                        <a:t>AS-IS</a:t>
                      </a:r>
                    </a:p>
                  </a:txBody>
                  <a:tcPr marL="68575" marR="68575" marT="68575" marB="68575"/>
                </a:tc>
                <a:tc>
                  <a:txBody>
                    <a:bodyPr/>
                    <a:lstStyle/>
                    <a:p>
                      <a:pPr marL="0" marR="0" lvl="0" indent="-88900" algn="ctr" rtl="0">
                        <a:spcBef>
                          <a:spcPts val="0"/>
                        </a:spcBef>
                        <a:buClr>
                          <a:schemeClr val="dk1"/>
                        </a:buClr>
                        <a:buSzPts val="1400"/>
                        <a:buFont typeface="Calibri"/>
                        <a:buNone/>
                      </a:pPr>
                      <a:r>
                        <a:rPr lang="en" sz="1400" b="1" u="none" strike="noStrike" cap="none"/>
                        <a:t>TO-BE</a:t>
                      </a:r>
                    </a:p>
                  </a:txBody>
                  <a:tcPr marL="68575" marR="68575" marT="68575" marB="68575"/>
                </a:tc>
                <a:extLst>
                  <a:ext uri="{0D108BD9-81ED-4DB2-BD59-A6C34878D82A}">
                    <a16:rowId xmlns:a16="http://schemas.microsoft.com/office/drawing/2014/main" val="10000"/>
                  </a:ext>
                </a:extLst>
              </a:tr>
              <a:tr h="675675">
                <a:tc>
                  <a:txBody>
                    <a:bodyPr/>
                    <a:lstStyle/>
                    <a:p>
                      <a:pPr marL="0" marR="0" lvl="0" indent="-76200" algn="l" rtl="0">
                        <a:spcBef>
                          <a:spcPts val="0"/>
                        </a:spcBef>
                        <a:buClr>
                          <a:schemeClr val="dk1"/>
                        </a:buClr>
                        <a:buSzPts val="1200"/>
                        <a:buFont typeface="Calibri"/>
                        <a:buNone/>
                      </a:pPr>
                      <a:r>
                        <a:rPr lang="en" sz="1200" u="none" strike="noStrike" cap="none"/>
                        <a:t>Business scope</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-Currently serves United States of America</a:t>
                      </a:r>
                    </a:p>
                  </a:txBody>
                  <a:tcPr marL="68575" marR="68575" marT="68575" marB="68575"/>
                </a:tc>
                <a:tc>
                  <a:txBody>
                    <a:bodyPr/>
                    <a:lstStyle/>
                    <a:p>
                      <a:pPr marL="0" marR="0" lvl="0" indent="-76200" algn="l" rtl="0">
                        <a:spcBef>
                          <a:spcPts val="0"/>
                        </a:spcBef>
                        <a:buClr>
                          <a:srgbClr val="231916"/>
                        </a:buClr>
                        <a:buSzPts val="1200"/>
                        <a:buFont typeface="Calibri"/>
                        <a:buNone/>
                      </a:pPr>
                      <a:r>
                        <a:rPr lang="en" sz="1200" u="none" strike="noStrike" cap="none">
                          <a:solidFill>
                            <a:srgbClr val="231916"/>
                          </a:solidFill>
                        </a:rPr>
                        <a:t>-Look to expand internationally</a:t>
                      </a:r>
                    </a:p>
                  </a:txBody>
                  <a:tcPr marL="68575" marR="68575" marT="68575" marB="68575"/>
                </a:tc>
                <a:extLst>
                  <a:ext uri="{0D108BD9-81ED-4DB2-BD59-A6C34878D82A}">
                    <a16:rowId xmlns:a16="http://schemas.microsoft.com/office/drawing/2014/main" val="10001"/>
                  </a:ext>
                </a:extLst>
              </a:tr>
              <a:tr h="1820150">
                <a:tc>
                  <a:txBody>
                    <a:bodyPr/>
                    <a:lstStyle/>
                    <a:p>
                      <a:pPr marL="0" marR="0" lvl="0" indent="-76200" algn="l" rtl="0">
                        <a:spcBef>
                          <a:spcPts val="0"/>
                        </a:spcBef>
                        <a:buClr>
                          <a:schemeClr val="dk1"/>
                        </a:buClr>
                        <a:buSzPts val="1200"/>
                        <a:buFont typeface="Calibri"/>
                        <a:buNone/>
                      </a:pPr>
                      <a:r>
                        <a:rPr lang="en" sz="1200" u="none" strike="noStrike" cap="none"/>
                        <a:t>Business Governance</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-Constitutes 11 member board comprising of 9 Governors, 1  Post Master General and, 1 Deputy Post Master General</a:t>
                      </a:r>
                    </a:p>
                  </a:txBody>
                  <a:tcPr marL="68575" marR="68575" marT="68575" marB="68575"/>
                </a:tc>
                <a:tc>
                  <a:txBody>
                    <a:bodyPr/>
                    <a:lstStyle/>
                    <a:p>
                      <a:pPr marL="0" marR="0" lvl="0" indent="-76200" algn="l" rtl="0">
                        <a:spcBef>
                          <a:spcPts val="0"/>
                        </a:spcBef>
                        <a:spcAft>
                          <a:spcPts val="0"/>
                        </a:spcAft>
                        <a:buClr>
                          <a:schemeClr val="dk1"/>
                        </a:buClr>
                        <a:buSzPts val="1200"/>
                        <a:buFont typeface="Calibri"/>
                        <a:buNone/>
                      </a:pPr>
                      <a:r>
                        <a:rPr lang="en" sz="1200" u="none" strike="noStrike" cap="none"/>
                        <a:t>-More Power and Decision Making Role for Operational Managers</a:t>
                      </a:r>
                    </a:p>
                    <a:p>
                      <a:pPr marL="0" marR="0" lvl="0" indent="-76200" algn="l" rtl="0">
                        <a:spcBef>
                          <a:spcPts val="0"/>
                        </a:spcBef>
                        <a:spcAft>
                          <a:spcPts val="0"/>
                        </a:spcAft>
                        <a:buClr>
                          <a:schemeClr val="dk1"/>
                        </a:buClr>
                        <a:buSzPts val="1200"/>
                        <a:buFont typeface="Calibri"/>
                        <a:buNone/>
                      </a:pPr>
                      <a:r>
                        <a:rPr lang="en" sz="1200" u="none" strike="noStrike" cap="none"/>
                        <a:t>-Improve Headquarters and Area Staff Coordination</a:t>
                      </a:r>
                    </a:p>
                    <a:p>
                      <a:pPr marL="0" marR="0" lvl="0" indent="-76200" algn="l" rtl="0">
                        <a:spcBef>
                          <a:spcPts val="0"/>
                        </a:spcBef>
                        <a:spcAft>
                          <a:spcPts val="0"/>
                        </a:spcAft>
                        <a:buClr>
                          <a:schemeClr val="dk1"/>
                        </a:buClr>
                        <a:buSzPts val="1200"/>
                        <a:buFont typeface="Calibri"/>
                        <a:buNone/>
                      </a:pPr>
                      <a:endParaRPr sz="1200" u="none" strike="noStrike" cap="none"/>
                    </a:p>
                    <a:p>
                      <a:pPr marL="0" marR="0" lvl="0" indent="-76200" algn="l" rtl="0">
                        <a:spcBef>
                          <a:spcPts val="0"/>
                        </a:spcBef>
                        <a:buClr>
                          <a:schemeClr val="dk1"/>
                        </a:buClr>
                        <a:buSzPts val="1200"/>
                        <a:buFont typeface="Calibri"/>
                        <a:buNone/>
                      </a:pPr>
                      <a:r>
                        <a:rPr lang="en" sz="1200" u="none" strike="noStrike" cap="none"/>
                        <a:t> </a:t>
                      </a:r>
                    </a:p>
                  </a:txBody>
                  <a:tcPr marL="68575" marR="68575" marT="68575" marB="68575"/>
                </a:tc>
                <a:extLst>
                  <a:ext uri="{0D108BD9-81ED-4DB2-BD59-A6C34878D82A}">
                    <a16:rowId xmlns:a16="http://schemas.microsoft.com/office/drawing/2014/main" val="10002"/>
                  </a:ext>
                </a:extLst>
              </a:tr>
              <a:tr h="1154400">
                <a:tc>
                  <a:txBody>
                    <a:bodyPr/>
                    <a:lstStyle/>
                    <a:p>
                      <a:pPr marL="0" marR="0" lvl="0" indent="-76200" algn="l" rtl="0">
                        <a:spcBef>
                          <a:spcPts val="0"/>
                        </a:spcBef>
                        <a:buClr>
                          <a:schemeClr val="dk1"/>
                        </a:buClr>
                        <a:buSzPts val="1200"/>
                        <a:buFont typeface="Calibri"/>
                        <a:buNone/>
                      </a:pPr>
                      <a:r>
                        <a:rPr lang="en" sz="1200" u="none" strike="noStrike" cap="none"/>
                        <a:t>Distinctive Competencies</a:t>
                      </a:r>
                    </a:p>
                  </a:txBody>
                  <a:tcPr marL="68575" marR="68575" marT="68575" marB="68575"/>
                </a:tc>
                <a:tc>
                  <a:txBody>
                    <a:bodyPr/>
                    <a:lstStyle/>
                    <a:p>
                      <a:pPr marL="215900" marR="0" lvl="0" indent="-215900" algn="l" rtl="0">
                        <a:spcBef>
                          <a:spcPts val="0"/>
                        </a:spcBef>
                        <a:spcAft>
                          <a:spcPts val="0"/>
                        </a:spcAft>
                        <a:buClr>
                          <a:schemeClr val="dk1"/>
                        </a:buClr>
                        <a:buSzPts val="1200"/>
                        <a:buFont typeface="Calibri"/>
                        <a:buChar char="-"/>
                      </a:pPr>
                      <a:r>
                        <a:rPr lang="en" sz="1200" u="none" strike="noStrike" cap="none"/>
                        <a:t>Mail Processing Centers</a:t>
                      </a:r>
                    </a:p>
                    <a:p>
                      <a:pPr marL="215900" marR="0" lvl="0" indent="-215900" algn="l" rtl="0">
                        <a:spcBef>
                          <a:spcPts val="0"/>
                        </a:spcBef>
                        <a:buClr>
                          <a:schemeClr val="dk1"/>
                        </a:buClr>
                        <a:buSzPts val="1200"/>
                        <a:buFont typeface="Calibri"/>
                        <a:buChar char="-"/>
                      </a:pPr>
                      <a:r>
                        <a:rPr lang="en" sz="1200" u="none" strike="noStrike" cap="none"/>
                        <a:t>Customer Satisfaction</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 Become Leaner, Faster and Smarter Organization</a:t>
                      </a:r>
                    </a:p>
                  </a:txBody>
                  <a:tcPr marL="68575" marR="68575" marT="68575" marB="68575"/>
                </a:tc>
                <a:extLst>
                  <a:ext uri="{0D108BD9-81ED-4DB2-BD59-A6C34878D82A}">
                    <a16:rowId xmlns:a16="http://schemas.microsoft.com/office/drawing/2014/main" val="10003"/>
                  </a:ext>
                </a:extLst>
              </a:tr>
            </a:tbl>
          </a:graphicData>
        </a:graphic>
      </p:graphicFrame>
      <p:sp>
        <p:nvSpPr>
          <p:cNvPr id="440" name="Shape 440"/>
          <p:cNvSpPr txBox="1"/>
          <p:nvPr/>
        </p:nvSpPr>
        <p:spPr>
          <a:xfrm>
            <a:off x="6442425" y="194100"/>
            <a:ext cx="1769100" cy="28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a:spcBef>
                <a:spcPts val="0"/>
              </a:spcBef>
              <a:buNone/>
            </a:pPr>
            <a:r>
              <a:rPr lang="en"/>
              <a:t>Introduction</a:t>
            </a:r>
          </a:p>
        </p:txBody>
      </p:sp>
      <p:sp>
        <p:nvSpPr>
          <p:cNvPr id="95" name="Shape 95"/>
          <p:cNvSpPr txBox="1"/>
          <p:nvPr/>
        </p:nvSpPr>
        <p:spPr>
          <a:xfrm>
            <a:off x="628650" y="1369219"/>
            <a:ext cx="7886700" cy="3263400"/>
          </a:xfrm>
          <a:prstGeom prst="rect">
            <a:avLst/>
          </a:prstGeom>
          <a:noFill/>
          <a:ln>
            <a:noFill/>
          </a:ln>
        </p:spPr>
        <p:txBody>
          <a:bodyPr wrap="square" lIns="68575" tIns="34275" rIns="68575" bIns="34275" anchor="t" anchorCtr="0">
            <a:noAutofit/>
          </a:bodyPr>
          <a:lstStyle/>
          <a:p>
            <a:pPr marL="0" lvl="0" indent="0" rtl="0">
              <a:lnSpc>
                <a:spcPct val="90000"/>
              </a:lnSpc>
              <a:spcBef>
                <a:spcPts val="0"/>
              </a:spcBef>
              <a:buNone/>
            </a:pPr>
            <a:r>
              <a:rPr lang="en" sz="2100">
                <a:solidFill>
                  <a:srgbClr val="000000"/>
                </a:solidFill>
                <a:latin typeface="Calibri"/>
                <a:ea typeface="Calibri"/>
                <a:cs typeface="Calibri"/>
                <a:sym typeface="Calibri"/>
              </a:rPr>
              <a:t>Company Background</a:t>
            </a:r>
          </a:p>
          <a:p>
            <a:pPr marL="177800" lvl="0" indent="-171450" rtl="0">
              <a:lnSpc>
                <a:spcPct val="90000"/>
              </a:lnSpc>
              <a:spcBef>
                <a:spcPts val="800"/>
              </a:spcBef>
              <a:buClr>
                <a:srgbClr val="000000"/>
              </a:buClr>
              <a:buSzPts val="2100"/>
              <a:buChar char="•"/>
            </a:pPr>
            <a:r>
              <a:rPr lang="en" sz="2100">
                <a:solidFill>
                  <a:srgbClr val="000000"/>
                </a:solidFill>
                <a:latin typeface="Calibri"/>
                <a:ea typeface="Calibri"/>
                <a:cs typeface="Calibri"/>
                <a:sym typeface="Calibri"/>
              </a:rPr>
              <a:t>USPS (also known as U.S. Mail, Post Office or Postal Service) providing postal service in United States, insular areas and associated states.</a:t>
            </a:r>
          </a:p>
          <a:p>
            <a:pPr marL="177800" lvl="0" indent="-171450" rtl="0">
              <a:lnSpc>
                <a:spcPct val="90000"/>
              </a:lnSpc>
              <a:spcBef>
                <a:spcPts val="800"/>
              </a:spcBef>
              <a:buClr>
                <a:srgbClr val="000000"/>
              </a:buClr>
              <a:buSzPts val="2100"/>
              <a:buChar char="•"/>
            </a:pPr>
            <a:r>
              <a:rPr lang="en" sz="2100">
                <a:solidFill>
                  <a:srgbClr val="000000"/>
                </a:solidFill>
                <a:latin typeface="Calibri"/>
                <a:ea typeface="Calibri"/>
                <a:cs typeface="Calibri"/>
                <a:sym typeface="Calibri"/>
              </a:rPr>
              <a:t>One of the few organizations which is explicitly authorized by United States Organizations.</a:t>
            </a:r>
          </a:p>
          <a:p>
            <a:pPr marL="177800" lvl="0" indent="-171450" rtl="0">
              <a:lnSpc>
                <a:spcPct val="90000"/>
              </a:lnSpc>
              <a:spcBef>
                <a:spcPts val="800"/>
              </a:spcBef>
              <a:buClr>
                <a:srgbClr val="000000"/>
              </a:buClr>
              <a:buSzPts val="2100"/>
              <a:buChar char="•"/>
            </a:pPr>
            <a:r>
              <a:rPr lang="en" sz="2100">
                <a:solidFill>
                  <a:srgbClr val="000000"/>
                </a:solidFill>
                <a:latin typeface="Calibri"/>
                <a:ea typeface="Calibri"/>
                <a:cs typeface="Calibri"/>
                <a:sym typeface="Calibri"/>
              </a:rPr>
              <a:t>Founded in 1775 during Second Continental Congress, Benjamin Franklin was appointed as the Postmaster General. </a:t>
            </a:r>
          </a:p>
          <a:p>
            <a:pPr marL="177800" lvl="0" indent="-171450" rtl="0">
              <a:lnSpc>
                <a:spcPct val="90000"/>
              </a:lnSpc>
              <a:spcBef>
                <a:spcPts val="800"/>
              </a:spcBef>
              <a:spcAft>
                <a:spcPts val="1600"/>
              </a:spcAft>
              <a:buClr>
                <a:srgbClr val="000000"/>
              </a:buClr>
              <a:buSzPts val="2100"/>
              <a:buChar char="•"/>
            </a:pPr>
            <a:r>
              <a:rPr lang="en" sz="2100">
                <a:solidFill>
                  <a:srgbClr val="000000"/>
                </a:solidFill>
                <a:latin typeface="Calibri"/>
                <a:ea typeface="Calibri"/>
                <a:cs typeface="Calibri"/>
                <a:sym typeface="Calibri"/>
              </a:rPr>
              <a:t>Third-largest civilian employer in the United States.</a:t>
            </a:r>
          </a:p>
        </p:txBody>
      </p:sp>
      <p:sp>
        <p:nvSpPr>
          <p:cNvPr id="96" name="Shape 96"/>
          <p:cNvSpPr txBox="1"/>
          <p:nvPr/>
        </p:nvSpPr>
        <p:spPr>
          <a:xfrm>
            <a:off x="6715500" y="238550"/>
            <a:ext cx="1508100" cy="268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graphicFrame>
        <p:nvGraphicFramePr>
          <p:cNvPr id="445" name="Shape 445"/>
          <p:cNvGraphicFramePr/>
          <p:nvPr/>
        </p:nvGraphicFramePr>
        <p:xfrm>
          <a:off x="221667" y="1406179"/>
          <a:ext cx="8233950" cy="3014950"/>
        </p:xfrm>
        <a:graphic>
          <a:graphicData uri="http://schemas.openxmlformats.org/drawingml/2006/table">
            <a:tbl>
              <a:tblPr>
                <a:noFill/>
                <a:tableStyleId>{3CB3BDC6-5C43-4D6B-A143-39737BD7E87D}</a:tableStyleId>
              </a:tblPr>
              <a:tblGrid>
                <a:gridCol w="2744650">
                  <a:extLst>
                    <a:ext uri="{9D8B030D-6E8A-4147-A177-3AD203B41FA5}">
                      <a16:colId xmlns:a16="http://schemas.microsoft.com/office/drawing/2014/main" val="20000"/>
                    </a:ext>
                  </a:extLst>
                </a:gridCol>
                <a:gridCol w="2744650">
                  <a:extLst>
                    <a:ext uri="{9D8B030D-6E8A-4147-A177-3AD203B41FA5}">
                      <a16:colId xmlns:a16="http://schemas.microsoft.com/office/drawing/2014/main" val="20001"/>
                    </a:ext>
                  </a:extLst>
                </a:gridCol>
                <a:gridCol w="2744650">
                  <a:extLst>
                    <a:ext uri="{9D8B030D-6E8A-4147-A177-3AD203B41FA5}">
                      <a16:colId xmlns:a16="http://schemas.microsoft.com/office/drawing/2014/main" val="20002"/>
                    </a:ext>
                  </a:extLst>
                </a:gridCol>
              </a:tblGrid>
              <a:tr h="550325">
                <a:tc>
                  <a:txBody>
                    <a:bodyPr/>
                    <a:lstStyle/>
                    <a:p>
                      <a:pPr marL="0" marR="0" lvl="0" indent="-76200" algn="l" rtl="0">
                        <a:spcBef>
                          <a:spcPts val="0"/>
                        </a:spcBef>
                        <a:buClr>
                          <a:schemeClr val="dk1"/>
                        </a:buClr>
                        <a:buSzPts val="1200"/>
                        <a:buFont typeface="Calibri"/>
                        <a:buNone/>
                      </a:pPr>
                      <a:r>
                        <a:rPr lang="en" sz="1200" b="1" u="none" strike="noStrike" cap="none"/>
                        <a:t>Business Infrastructure</a:t>
                      </a:r>
                    </a:p>
                  </a:txBody>
                  <a:tcPr marL="68575" marR="68575" marT="68575" marB="68575"/>
                </a:tc>
                <a:tc>
                  <a:txBody>
                    <a:bodyPr/>
                    <a:lstStyle/>
                    <a:p>
                      <a:pPr marL="0" marR="0" lvl="0" indent="-88900" algn="ctr" rtl="0">
                        <a:spcBef>
                          <a:spcPts val="0"/>
                        </a:spcBef>
                        <a:buClr>
                          <a:schemeClr val="dk1"/>
                        </a:buClr>
                        <a:buSzPts val="1400"/>
                        <a:buFont typeface="Calibri"/>
                        <a:buNone/>
                      </a:pPr>
                      <a:r>
                        <a:rPr lang="en" sz="1400" b="1" u="none" strike="noStrike" cap="none"/>
                        <a:t>AS-IS</a:t>
                      </a:r>
                    </a:p>
                  </a:txBody>
                  <a:tcPr marL="68575" marR="68575" marT="68575" marB="68575"/>
                </a:tc>
                <a:tc>
                  <a:txBody>
                    <a:bodyPr/>
                    <a:lstStyle/>
                    <a:p>
                      <a:pPr marL="0" marR="0" lvl="0" indent="-88900" algn="ctr" rtl="0">
                        <a:spcBef>
                          <a:spcPts val="0"/>
                        </a:spcBef>
                        <a:buClr>
                          <a:schemeClr val="dk1"/>
                        </a:buClr>
                        <a:buSzPts val="1400"/>
                        <a:buFont typeface="Calibri"/>
                        <a:buNone/>
                      </a:pPr>
                      <a:r>
                        <a:rPr lang="en" sz="1400" b="1" u="none" strike="noStrike" cap="none"/>
                        <a:t>TO-BE</a:t>
                      </a:r>
                    </a:p>
                  </a:txBody>
                  <a:tcPr marL="68575" marR="68575" marT="68575" marB="68575"/>
                </a:tc>
                <a:extLst>
                  <a:ext uri="{0D108BD9-81ED-4DB2-BD59-A6C34878D82A}">
                    <a16:rowId xmlns:a16="http://schemas.microsoft.com/office/drawing/2014/main" val="10000"/>
                  </a:ext>
                </a:extLst>
              </a:tr>
              <a:tr h="1532075">
                <a:tc>
                  <a:txBody>
                    <a:bodyPr/>
                    <a:lstStyle/>
                    <a:p>
                      <a:pPr marL="0" marR="0" lvl="0" indent="-76200" algn="l" rtl="0">
                        <a:spcBef>
                          <a:spcPts val="0"/>
                        </a:spcBef>
                        <a:buClr>
                          <a:schemeClr val="dk1"/>
                        </a:buClr>
                        <a:buSzPts val="1200"/>
                        <a:buFont typeface="Calibri"/>
                        <a:buNone/>
                      </a:pPr>
                      <a:r>
                        <a:rPr lang="en" sz="1200" u="none" strike="noStrike" cap="none"/>
                        <a:t>Key Processes</a:t>
                      </a:r>
                    </a:p>
                  </a:txBody>
                  <a:tcPr marL="68575" marR="68575" marT="68575" marB="68575"/>
                </a:tc>
                <a:tc>
                  <a:txBody>
                    <a:bodyPr/>
                    <a:lstStyle/>
                    <a:p>
                      <a:pPr marL="0" marR="0" lvl="0" indent="-88900" algn="l" rtl="0">
                        <a:spcBef>
                          <a:spcPts val="0"/>
                        </a:spcBef>
                        <a:spcAft>
                          <a:spcPts val="0"/>
                        </a:spcAft>
                        <a:buClr>
                          <a:schemeClr val="dk1"/>
                        </a:buClr>
                        <a:buSzPts val="1400"/>
                        <a:buFont typeface="Calibri"/>
                        <a:buNone/>
                      </a:pPr>
                      <a:r>
                        <a:rPr lang="en" sz="1400" u="none" strike="noStrike" cap="none"/>
                        <a:t>-    Shipping</a:t>
                      </a:r>
                    </a:p>
                    <a:p>
                      <a:pPr marL="215900" marR="0" lvl="0" indent="-215900" algn="l" rtl="0">
                        <a:spcBef>
                          <a:spcPts val="0"/>
                        </a:spcBef>
                        <a:spcAft>
                          <a:spcPts val="0"/>
                        </a:spcAft>
                        <a:buClr>
                          <a:schemeClr val="dk1"/>
                        </a:buClr>
                        <a:buSzPts val="1400"/>
                        <a:buFont typeface="Calibri"/>
                        <a:buChar char="-"/>
                      </a:pPr>
                      <a:r>
                        <a:rPr lang="en" sz="1400" u="none" strike="noStrike" cap="none"/>
                        <a:t>Mail Acceptance</a:t>
                      </a:r>
                    </a:p>
                    <a:p>
                      <a:pPr marL="215900" marR="0" lvl="0" indent="-215900" algn="l" rtl="0">
                        <a:spcBef>
                          <a:spcPts val="0"/>
                        </a:spcBef>
                        <a:spcAft>
                          <a:spcPts val="0"/>
                        </a:spcAft>
                        <a:buClr>
                          <a:schemeClr val="dk1"/>
                        </a:buClr>
                        <a:buSzPts val="1400"/>
                        <a:buFont typeface="Calibri"/>
                        <a:buChar char="-"/>
                      </a:pPr>
                      <a:r>
                        <a:rPr lang="en" sz="1400" u="none" strike="noStrike" cap="none"/>
                        <a:t>Tracking Systems</a:t>
                      </a:r>
                    </a:p>
                    <a:p>
                      <a:pPr marL="215900" marR="0" lvl="0" indent="-215900" algn="l" rtl="0">
                        <a:spcBef>
                          <a:spcPts val="0"/>
                        </a:spcBef>
                        <a:spcAft>
                          <a:spcPts val="0"/>
                        </a:spcAft>
                        <a:buClr>
                          <a:schemeClr val="dk1"/>
                        </a:buClr>
                        <a:buSzPts val="1400"/>
                        <a:buFont typeface="Calibri"/>
                        <a:buNone/>
                      </a:pPr>
                      <a:endParaRPr sz="1400" u="none" strike="noStrike" cap="none"/>
                    </a:p>
                    <a:p>
                      <a:pPr marL="215900" marR="0" lvl="0" indent="-215900" algn="l" rtl="0">
                        <a:spcBef>
                          <a:spcPts val="0"/>
                        </a:spcBef>
                        <a:buClr>
                          <a:schemeClr val="dk1"/>
                        </a:buClr>
                        <a:buSzPts val="1400"/>
                        <a:buFont typeface="Calibri"/>
                        <a:buNone/>
                      </a:pPr>
                      <a:endParaRPr sz="1400" u="none" strike="noStrike" cap="none"/>
                    </a:p>
                  </a:txBody>
                  <a:tcPr marL="68575" marR="68575" marT="68575" marB="68575"/>
                </a:tc>
                <a:tc>
                  <a:txBody>
                    <a:bodyPr/>
                    <a:lstStyle/>
                    <a:p>
                      <a:pPr marL="215900" marR="0" lvl="0" indent="-215900" algn="l" rtl="0">
                        <a:spcBef>
                          <a:spcPts val="0"/>
                        </a:spcBef>
                        <a:spcAft>
                          <a:spcPts val="0"/>
                        </a:spcAft>
                        <a:buClr>
                          <a:schemeClr val="dk1"/>
                        </a:buClr>
                        <a:buSzPts val="1400"/>
                        <a:buFont typeface="Calibri"/>
                        <a:buChar char="-"/>
                      </a:pPr>
                      <a:r>
                        <a:rPr lang="en" sz="1400" u="none" strike="noStrike" cap="none">
                          <a:solidFill>
                            <a:schemeClr val="dk1"/>
                          </a:solidFill>
                        </a:rPr>
                        <a:t>Highly focused, Data Driven technology to reduce mail processing</a:t>
                      </a:r>
                    </a:p>
                    <a:p>
                      <a:pPr marL="215900" marR="0" lvl="0" indent="-215900" algn="l" rtl="0">
                        <a:spcBef>
                          <a:spcPts val="0"/>
                        </a:spcBef>
                        <a:buClr>
                          <a:schemeClr val="dk1"/>
                        </a:buClr>
                        <a:buSzPts val="1400"/>
                        <a:buFont typeface="Calibri"/>
                        <a:buChar char="-"/>
                      </a:pPr>
                      <a:r>
                        <a:rPr lang="en" sz="1400" u="none" strike="noStrike" cap="none">
                          <a:solidFill>
                            <a:schemeClr val="dk1"/>
                          </a:solidFill>
                        </a:rPr>
                        <a:t>Streamline and Automate shipping process </a:t>
                      </a:r>
                    </a:p>
                  </a:txBody>
                  <a:tcPr marL="68575" marR="68575" marT="68575" marB="68575"/>
                </a:tc>
                <a:extLst>
                  <a:ext uri="{0D108BD9-81ED-4DB2-BD59-A6C34878D82A}">
                    <a16:rowId xmlns:a16="http://schemas.microsoft.com/office/drawing/2014/main" val="10001"/>
                  </a:ext>
                </a:extLst>
              </a:tr>
              <a:tr h="932550">
                <a:tc>
                  <a:txBody>
                    <a:bodyPr/>
                    <a:lstStyle/>
                    <a:p>
                      <a:pPr marL="0" marR="0" lvl="0" indent="-76200" algn="l" rtl="0">
                        <a:spcBef>
                          <a:spcPts val="0"/>
                        </a:spcBef>
                        <a:buClr>
                          <a:schemeClr val="dk1"/>
                        </a:buClr>
                        <a:buSzPts val="1200"/>
                        <a:buFont typeface="Calibri"/>
                        <a:buNone/>
                      </a:pPr>
                      <a:r>
                        <a:rPr lang="en" sz="1200" u="none" strike="noStrike" cap="none"/>
                        <a:t>Organization Structure</a:t>
                      </a:r>
                    </a:p>
                  </a:txBody>
                  <a:tcPr marL="68575" marR="68575" marT="68575" marB="68575"/>
                </a:tc>
                <a:tc>
                  <a:txBody>
                    <a:bodyPr/>
                    <a:lstStyle/>
                    <a:p>
                      <a:pPr marL="0" marR="0" lvl="0" indent="-88900" algn="l" rtl="0">
                        <a:spcBef>
                          <a:spcPts val="0"/>
                        </a:spcBef>
                        <a:buClr>
                          <a:schemeClr val="dk1"/>
                        </a:buClr>
                        <a:buSzPts val="1400"/>
                        <a:buFont typeface="Calibri"/>
                        <a:buNone/>
                      </a:pPr>
                      <a:r>
                        <a:rPr lang="en" sz="1400" u="none" strike="noStrike" cap="none"/>
                        <a:t>-Board of Governors including Postmaster General and Deputy Postmaster General</a:t>
                      </a:r>
                    </a:p>
                  </a:txBody>
                  <a:tcPr marL="68575" marR="68575" marT="68575" marB="68575"/>
                </a:tc>
                <a:tc>
                  <a:txBody>
                    <a:bodyPr/>
                    <a:lstStyle/>
                    <a:p>
                      <a:pPr marL="0" marR="0" lvl="0" indent="-88900" algn="l" rtl="0">
                        <a:spcBef>
                          <a:spcPts val="0"/>
                        </a:spcBef>
                        <a:buClr>
                          <a:schemeClr val="dk1"/>
                        </a:buClr>
                        <a:buSzPts val="1400"/>
                        <a:buFont typeface="Calibri"/>
                        <a:buNone/>
                      </a:pPr>
                      <a:r>
                        <a:rPr lang="en" sz="1400" u="none" strike="noStrike" cap="none"/>
                        <a:t>-Empowering employees and regional managers</a:t>
                      </a:r>
                    </a:p>
                  </a:txBody>
                  <a:tcPr marL="68575" marR="68575" marT="68575" marB="68575"/>
                </a:tc>
                <a:extLst>
                  <a:ext uri="{0D108BD9-81ED-4DB2-BD59-A6C34878D82A}">
                    <a16:rowId xmlns:a16="http://schemas.microsoft.com/office/drawing/2014/main" val="10002"/>
                  </a:ext>
                </a:extLst>
              </a:tr>
            </a:tbl>
          </a:graphicData>
        </a:graphic>
      </p:graphicFrame>
      <p:sp>
        <p:nvSpPr>
          <p:cNvPr id="446" name="Shape 446"/>
          <p:cNvSpPr txBox="1"/>
          <p:nvPr/>
        </p:nvSpPr>
        <p:spPr>
          <a:xfrm>
            <a:off x="7091900" y="813700"/>
            <a:ext cx="1769100" cy="28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aphicFrame>
        <p:nvGraphicFramePr>
          <p:cNvPr id="451" name="Shape 451"/>
          <p:cNvGraphicFramePr/>
          <p:nvPr/>
        </p:nvGraphicFramePr>
        <p:xfrm>
          <a:off x="714356" y="553088"/>
          <a:ext cx="7712850" cy="3552050"/>
        </p:xfrm>
        <a:graphic>
          <a:graphicData uri="http://schemas.openxmlformats.org/drawingml/2006/table">
            <a:tbl>
              <a:tblPr>
                <a:noFill/>
                <a:tableStyleId>{3CB3BDC6-5C43-4D6B-A143-39737BD7E87D}</a:tableStyleId>
              </a:tblPr>
              <a:tblGrid>
                <a:gridCol w="2570950">
                  <a:extLst>
                    <a:ext uri="{9D8B030D-6E8A-4147-A177-3AD203B41FA5}">
                      <a16:colId xmlns:a16="http://schemas.microsoft.com/office/drawing/2014/main" val="20000"/>
                    </a:ext>
                  </a:extLst>
                </a:gridCol>
                <a:gridCol w="2570950">
                  <a:extLst>
                    <a:ext uri="{9D8B030D-6E8A-4147-A177-3AD203B41FA5}">
                      <a16:colId xmlns:a16="http://schemas.microsoft.com/office/drawing/2014/main" val="20001"/>
                    </a:ext>
                  </a:extLst>
                </a:gridCol>
                <a:gridCol w="2570950">
                  <a:extLst>
                    <a:ext uri="{9D8B030D-6E8A-4147-A177-3AD203B41FA5}">
                      <a16:colId xmlns:a16="http://schemas.microsoft.com/office/drawing/2014/main" val="20002"/>
                    </a:ext>
                  </a:extLst>
                </a:gridCol>
              </a:tblGrid>
              <a:tr h="279325">
                <a:tc>
                  <a:txBody>
                    <a:bodyPr/>
                    <a:lstStyle/>
                    <a:p>
                      <a:pPr marL="0" marR="0" lvl="0" indent="-76200" algn="ctr" rtl="0">
                        <a:spcBef>
                          <a:spcPts val="0"/>
                        </a:spcBef>
                        <a:buClr>
                          <a:schemeClr val="dk1"/>
                        </a:buClr>
                        <a:buSzPts val="1200"/>
                        <a:buFont typeface="Calibri"/>
                        <a:buNone/>
                      </a:pPr>
                      <a:r>
                        <a:rPr lang="en" sz="1200" b="1" u="none" strike="noStrike" cap="none"/>
                        <a:t>IT STRATEGY</a:t>
                      </a:r>
                    </a:p>
                  </a:txBody>
                  <a:tcPr marL="68575" marR="68575" marT="68575" marB="68575"/>
                </a:tc>
                <a:tc>
                  <a:txBody>
                    <a:bodyPr/>
                    <a:lstStyle/>
                    <a:p>
                      <a:pPr marL="0" marR="0" lvl="0" indent="-76200" algn="ctr" rtl="0">
                        <a:spcBef>
                          <a:spcPts val="0"/>
                        </a:spcBef>
                        <a:buClr>
                          <a:schemeClr val="dk1"/>
                        </a:buClr>
                        <a:buSzPts val="1200"/>
                        <a:buFont typeface="Calibri"/>
                        <a:buNone/>
                      </a:pPr>
                      <a:r>
                        <a:rPr lang="en" sz="1200" b="1" u="none" strike="noStrike" cap="none"/>
                        <a:t>AS-IS</a:t>
                      </a:r>
                    </a:p>
                  </a:txBody>
                  <a:tcPr marL="68575" marR="68575" marT="68575" marB="68575"/>
                </a:tc>
                <a:tc>
                  <a:txBody>
                    <a:bodyPr/>
                    <a:lstStyle/>
                    <a:p>
                      <a:pPr marL="0" marR="0" lvl="0" indent="-76200" algn="ctr" rtl="0">
                        <a:spcBef>
                          <a:spcPts val="0"/>
                        </a:spcBef>
                        <a:buClr>
                          <a:schemeClr val="dk1"/>
                        </a:buClr>
                        <a:buSzPts val="1200"/>
                        <a:buFont typeface="Calibri"/>
                        <a:buNone/>
                      </a:pPr>
                      <a:r>
                        <a:rPr lang="en" sz="1200" b="1" u="none" strike="noStrike" cap="none"/>
                        <a:t>TO-BE</a:t>
                      </a:r>
                    </a:p>
                  </a:txBody>
                  <a:tcPr marL="68575" marR="68575" marT="68575" marB="68575"/>
                </a:tc>
                <a:extLst>
                  <a:ext uri="{0D108BD9-81ED-4DB2-BD59-A6C34878D82A}">
                    <a16:rowId xmlns:a16="http://schemas.microsoft.com/office/drawing/2014/main" val="10000"/>
                  </a:ext>
                </a:extLst>
              </a:tr>
              <a:tr h="442375">
                <a:tc>
                  <a:txBody>
                    <a:bodyPr/>
                    <a:lstStyle/>
                    <a:p>
                      <a:pPr marL="0" marR="0" lvl="0" indent="-76200" algn="l" rtl="0">
                        <a:spcBef>
                          <a:spcPts val="0"/>
                        </a:spcBef>
                        <a:buClr>
                          <a:schemeClr val="dk1"/>
                        </a:buClr>
                        <a:buSzPts val="1200"/>
                        <a:buFont typeface="Calibri"/>
                        <a:buNone/>
                      </a:pPr>
                      <a:r>
                        <a:rPr lang="en" sz="1200" u="none" strike="noStrike" cap="none"/>
                        <a:t>Technology Scope</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Data driven technology and Automation</a:t>
                      </a:r>
                    </a:p>
                  </a:txBody>
                  <a:tcPr marL="68575" marR="68575" marT="68575" marB="68575"/>
                </a:tc>
                <a:tc>
                  <a:txBody>
                    <a:bodyPr/>
                    <a:lstStyle/>
                    <a:p>
                      <a:pPr marL="0" marR="0" lvl="0" indent="-76200" algn="l" rtl="0">
                        <a:spcBef>
                          <a:spcPts val="0"/>
                        </a:spcBef>
                        <a:buClr>
                          <a:srgbClr val="231916"/>
                        </a:buClr>
                        <a:buSzPts val="1200"/>
                        <a:buFont typeface="Calibri"/>
                        <a:buNone/>
                      </a:pPr>
                      <a:r>
                        <a:rPr lang="en" sz="1200" u="none" strike="noStrike" cap="none">
                          <a:solidFill>
                            <a:srgbClr val="231916"/>
                          </a:solidFill>
                        </a:rPr>
                        <a:t>Use of Advanced Algorithms and</a:t>
                      </a:r>
                    </a:p>
                  </a:txBody>
                  <a:tcPr marL="68575" marR="68575" marT="68575" marB="68575"/>
                </a:tc>
                <a:extLst>
                  <a:ext uri="{0D108BD9-81ED-4DB2-BD59-A6C34878D82A}">
                    <a16:rowId xmlns:a16="http://schemas.microsoft.com/office/drawing/2014/main" val="10001"/>
                  </a:ext>
                </a:extLst>
              </a:tr>
              <a:tr h="512850">
                <a:tc>
                  <a:txBody>
                    <a:bodyPr/>
                    <a:lstStyle/>
                    <a:p>
                      <a:pPr marL="0" marR="0" lvl="0" indent="-76200" algn="l" rtl="0">
                        <a:spcBef>
                          <a:spcPts val="0"/>
                        </a:spcBef>
                        <a:buClr>
                          <a:schemeClr val="dk1"/>
                        </a:buClr>
                        <a:buSzPts val="1200"/>
                        <a:buFont typeface="Calibri"/>
                        <a:buNone/>
                      </a:pPr>
                      <a:r>
                        <a:rPr lang="en" sz="1200" u="none" strike="noStrike" cap="none"/>
                        <a:t>Systematic Competencies</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System Availability and performance</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Support Global Activity</a:t>
                      </a:r>
                    </a:p>
                  </a:txBody>
                  <a:tcPr marL="68575" marR="68575" marT="68575" marB="68575"/>
                </a:tc>
                <a:extLst>
                  <a:ext uri="{0D108BD9-81ED-4DB2-BD59-A6C34878D82A}">
                    <a16:rowId xmlns:a16="http://schemas.microsoft.com/office/drawing/2014/main" val="10002"/>
                  </a:ext>
                </a:extLst>
              </a:tr>
              <a:tr h="536325">
                <a:tc>
                  <a:txBody>
                    <a:bodyPr/>
                    <a:lstStyle/>
                    <a:p>
                      <a:pPr marL="0" marR="0" lvl="0" indent="-76200" algn="l" rtl="0">
                        <a:spcBef>
                          <a:spcPts val="0"/>
                        </a:spcBef>
                        <a:buClr>
                          <a:schemeClr val="dk1"/>
                        </a:buClr>
                        <a:buSzPts val="1200"/>
                        <a:buFont typeface="Calibri"/>
                        <a:buNone/>
                      </a:pPr>
                      <a:r>
                        <a:rPr lang="en" sz="1200" u="none" strike="noStrike" cap="none"/>
                        <a:t>Governance</a:t>
                      </a:r>
                    </a:p>
                  </a:txBody>
                  <a:tcPr marL="68575" marR="68575" marT="68575" marB="68575"/>
                </a:tc>
                <a:tc>
                  <a:txBody>
                    <a:bodyPr/>
                    <a:lstStyle/>
                    <a:p>
                      <a:pPr marL="0" marR="0" lvl="0" indent="-76200" algn="l" rtl="0">
                        <a:spcBef>
                          <a:spcPts val="0"/>
                        </a:spcBef>
                        <a:spcAft>
                          <a:spcPts val="0"/>
                        </a:spcAft>
                        <a:buClr>
                          <a:schemeClr val="dk1"/>
                        </a:buClr>
                        <a:buSzPts val="1200"/>
                        <a:buFont typeface="Calibri"/>
                        <a:buNone/>
                      </a:pPr>
                      <a:r>
                        <a:rPr lang="en" sz="1200" u="none" strike="noStrike" cap="none"/>
                        <a:t>Performance management</a:t>
                      </a:r>
                    </a:p>
                    <a:p>
                      <a:pPr marL="0" marR="0" lvl="0" indent="-76200" algn="l" rtl="0">
                        <a:spcBef>
                          <a:spcPts val="0"/>
                        </a:spcBef>
                        <a:buClr>
                          <a:schemeClr val="dk1"/>
                        </a:buClr>
                        <a:buSzPts val="1200"/>
                        <a:buFont typeface="Calibri"/>
                        <a:buNone/>
                      </a:pPr>
                      <a:r>
                        <a:rPr lang="en" sz="1200" u="none" strike="noStrike" cap="none"/>
                        <a:t>value delivery</a:t>
                      </a:r>
                    </a:p>
                  </a:txBody>
                  <a:tcPr marL="68575" marR="68575" marT="68575" marB="68575"/>
                </a:tc>
                <a:tc>
                  <a:txBody>
                    <a:bodyPr/>
                    <a:lstStyle/>
                    <a:p>
                      <a:pPr marL="0" marR="0" lvl="0" indent="-76200" algn="l" rtl="0">
                        <a:spcBef>
                          <a:spcPts val="0"/>
                        </a:spcBef>
                        <a:spcAft>
                          <a:spcPts val="0"/>
                        </a:spcAft>
                        <a:buClr>
                          <a:schemeClr val="dk1"/>
                        </a:buClr>
                        <a:buSzPts val="1200"/>
                        <a:buFont typeface="Calibri"/>
                        <a:buNone/>
                      </a:pPr>
                      <a:r>
                        <a:rPr lang="en" sz="1200" u="none" strike="noStrike" cap="none"/>
                        <a:t>Radical Alignment with Business</a:t>
                      </a:r>
                    </a:p>
                    <a:p>
                      <a:pPr marL="0" marR="0" lvl="0" indent="-76200" algn="l" rtl="0">
                        <a:spcBef>
                          <a:spcPts val="0"/>
                        </a:spcBef>
                        <a:buClr>
                          <a:schemeClr val="dk1"/>
                        </a:buClr>
                        <a:buSzPts val="1200"/>
                        <a:buFont typeface="Calibri"/>
                        <a:buNone/>
                      </a:pPr>
                      <a:endParaRPr sz="1200" u="none" strike="noStrike" cap="none"/>
                    </a:p>
                  </a:txBody>
                  <a:tcPr marL="68575" marR="68575" marT="68575" marB="68575"/>
                </a:tc>
                <a:extLst>
                  <a:ext uri="{0D108BD9-81ED-4DB2-BD59-A6C34878D82A}">
                    <a16:rowId xmlns:a16="http://schemas.microsoft.com/office/drawing/2014/main" val="10003"/>
                  </a:ext>
                </a:extLst>
              </a:tr>
              <a:tr h="583300">
                <a:tc>
                  <a:txBody>
                    <a:bodyPr/>
                    <a:lstStyle/>
                    <a:p>
                      <a:pPr marL="0" marR="0" lvl="0" indent="-76200" algn="l" rtl="0">
                        <a:spcBef>
                          <a:spcPts val="0"/>
                        </a:spcBef>
                        <a:buClr>
                          <a:schemeClr val="dk1"/>
                        </a:buClr>
                        <a:buSzPts val="1200"/>
                        <a:buFont typeface="Calibri"/>
                        <a:buNone/>
                      </a:pPr>
                      <a:r>
                        <a:rPr lang="en" sz="1200" u="none" strike="noStrike" cap="none"/>
                        <a:t>Architecture</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Leveraging existing infrastructure</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Improve the automation of packaging and sorting of shipments</a:t>
                      </a:r>
                    </a:p>
                  </a:txBody>
                  <a:tcPr marL="68575" marR="68575" marT="68575" marB="68575"/>
                </a:tc>
                <a:extLst>
                  <a:ext uri="{0D108BD9-81ED-4DB2-BD59-A6C34878D82A}">
                    <a16:rowId xmlns:a16="http://schemas.microsoft.com/office/drawing/2014/main" val="10004"/>
                  </a:ext>
                </a:extLst>
              </a:tr>
              <a:tr h="446300">
                <a:tc>
                  <a:txBody>
                    <a:bodyPr/>
                    <a:lstStyle/>
                    <a:p>
                      <a:pPr marL="0" marR="0" lvl="0" indent="-76200" algn="l" rtl="0">
                        <a:spcBef>
                          <a:spcPts val="0"/>
                        </a:spcBef>
                        <a:buClr>
                          <a:schemeClr val="dk1"/>
                        </a:buClr>
                        <a:buSzPts val="1200"/>
                        <a:buFont typeface="Calibri"/>
                        <a:buNone/>
                      </a:pPr>
                      <a:r>
                        <a:rPr lang="en" sz="1200" u="none" strike="noStrike" cap="none"/>
                        <a:t>Key Processes</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Reduced Mail Processing </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Optimal Algorithms and Applications to reduce shipping time </a:t>
                      </a:r>
                    </a:p>
                  </a:txBody>
                  <a:tcPr marL="68575" marR="68575" marT="68575" marB="68575"/>
                </a:tc>
                <a:extLst>
                  <a:ext uri="{0D108BD9-81ED-4DB2-BD59-A6C34878D82A}">
                    <a16:rowId xmlns:a16="http://schemas.microsoft.com/office/drawing/2014/main" val="10005"/>
                  </a:ext>
                </a:extLst>
              </a:tr>
              <a:tr h="593725">
                <a:tc>
                  <a:txBody>
                    <a:bodyPr/>
                    <a:lstStyle/>
                    <a:p>
                      <a:pPr marL="0" marR="0" lvl="0" indent="-76200" algn="l" rtl="0">
                        <a:spcBef>
                          <a:spcPts val="0"/>
                        </a:spcBef>
                        <a:buClr>
                          <a:schemeClr val="dk1"/>
                        </a:buClr>
                        <a:buSzPts val="1200"/>
                        <a:buFont typeface="Calibri"/>
                        <a:buNone/>
                      </a:pPr>
                      <a:r>
                        <a:rPr lang="en" sz="1200" u="none" strike="noStrike" cap="none"/>
                        <a:t>Human Resources</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-Great workforce to create fabric technology</a:t>
                      </a:r>
                    </a:p>
                  </a:txBody>
                  <a:tcPr marL="68575" marR="68575" marT="68575" marB="68575"/>
                </a:tc>
                <a:tc>
                  <a:txBody>
                    <a:bodyPr/>
                    <a:lstStyle/>
                    <a:p>
                      <a:pPr marL="0" marR="0" lvl="0" indent="-76200" algn="l" rtl="0">
                        <a:spcBef>
                          <a:spcPts val="0"/>
                        </a:spcBef>
                        <a:buClr>
                          <a:schemeClr val="dk1"/>
                        </a:buClr>
                        <a:buSzPts val="1200"/>
                        <a:buFont typeface="Calibri"/>
                        <a:buNone/>
                      </a:pPr>
                      <a:r>
                        <a:rPr lang="en" sz="1200" u="none" strike="noStrike" cap="none"/>
                        <a:t>-Create better working environment for workers</a:t>
                      </a:r>
                    </a:p>
                  </a:txBody>
                  <a:tcPr marL="68575" marR="68575" marT="68575" marB="68575"/>
                </a:tc>
                <a:extLst>
                  <a:ext uri="{0D108BD9-81ED-4DB2-BD59-A6C34878D82A}">
                    <a16:rowId xmlns:a16="http://schemas.microsoft.com/office/drawing/2014/main" val="10006"/>
                  </a:ext>
                </a:extLst>
              </a:tr>
            </a:tbl>
          </a:graphicData>
        </a:graphic>
      </p:graphicFrame>
      <p:sp>
        <p:nvSpPr>
          <p:cNvPr id="452" name="Shape 452"/>
          <p:cNvSpPr txBox="1"/>
          <p:nvPr/>
        </p:nvSpPr>
        <p:spPr>
          <a:xfrm>
            <a:off x="7174000" y="4374575"/>
            <a:ext cx="1769100" cy="28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
        <p:nvSpPr>
          <p:cNvPr id="453" name="Shape 453"/>
          <p:cNvSpPr txBox="1"/>
          <p:nvPr/>
        </p:nvSpPr>
        <p:spPr>
          <a:xfrm>
            <a:off x="6473025" y="269300"/>
            <a:ext cx="1769100" cy="28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628650" y="273844"/>
            <a:ext cx="7886700" cy="994200"/>
          </a:xfrm>
          <a:prstGeom prst="rect">
            <a:avLst/>
          </a:prstGeom>
          <a:noFill/>
          <a:ln>
            <a:noFill/>
          </a:ln>
        </p:spPr>
        <p:txBody>
          <a:bodyPr wrap="square" lIns="68575" tIns="34275" rIns="68575" bIns="34275" anchor="ctr" anchorCtr="0">
            <a:noAutofit/>
          </a:bodyPr>
          <a:lstStyle/>
          <a:p>
            <a:pPr marL="0" marR="0" lvl="0" indent="-209550" algn="l" rtl="0">
              <a:lnSpc>
                <a:spcPct val="90000"/>
              </a:lnSpc>
              <a:spcBef>
                <a:spcPts val="0"/>
              </a:spcBef>
              <a:buClr>
                <a:schemeClr val="dk1"/>
              </a:buClr>
              <a:buSzPts val="3300"/>
              <a:buFont typeface="Calibri"/>
              <a:buNone/>
            </a:pPr>
            <a:r>
              <a:rPr lang="en" sz="3300" b="0" i="0" u="none" strike="noStrike" cap="none">
                <a:solidFill>
                  <a:schemeClr val="dk1"/>
                </a:solidFill>
                <a:latin typeface="Calibri"/>
                <a:ea typeface="Calibri"/>
                <a:cs typeface="Calibri"/>
                <a:sym typeface="Calibri"/>
              </a:rPr>
              <a:t>Market Analysis and Demand	</a:t>
            </a:r>
          </a:p>
        </p:txBody>
      </p:sp>
      <p:sp>
        <p:nvSpPr>
          <p:cNvPr id="459" name="Shape 459"/>
          <p:cNvSpPr txBox="1">
            <a:spLocks noGrp="1"/>
          </p:cNvSpPr>
          <p:nvPr>
            <p:ph type="body" idx="1"/>
          </p:nvPr>
        </p:nvSpPr>
        <p:spPr>
          <a:xfrm>
            <a:off x="628650" y="1369219"/>
            <a:ext cx="7886700" cy="3263400"/>
          </a:xfrm>
          <a:prstGeom prst="rect">
            <a:avLst/>
          </a:prstGeom>
          <a:noFill/>
          <a:ln>
            <a:noFill/>
          </a:ln>
        </p:spPr>
        <p:txBody>
          <a:bodyPr wrap="square" lIns="68575" tIns="34275" rIns="68575" bIns="34275" anchor="t" anchorCtr="0">
            <a:noAutofit/>
          </a:bodyPr>
          <a:lstStyle/>
          <a:p>
            <a:pPr marL="177800" marR="0" lvl="0" indent="-171450" algn="l" rtl="0">
              <a:lnSpc>
                <a:spcPct val="90000"/>
              </a:lnSpc>
              <a:spcBef>
                <a:spcPts val="0"/>
              </a:spcBef>
              <a:spcAft>
                <a:spcPts val="0"/>
              </a:spcAft>
              <a:buClr>
                <a:schemeClr val="dk1"/>
              </a:buClr>
              <a:buSzPts val="2100"/>
              <a:buFont typeface="Arial"/>
              <a:buChar char="•"/>
            </a:pPr>
            <a:r>
              <a:rPr lang="en" sz="2100" b="0" i="0" u="none" strike="noStrike" cap="none">
                <a:solidFill>
                  <a:schemeClr val="dk1"/>
                </a:solidFill>
                <a:latin typeface="Calibri"/>
                <a:ea typeface="Calibri"/>
                <a:cs typeface="Calibri"/>
                <a:sym typeface="Calibri"/>
              </a:rPr>
              <a:t>Customer : USPS has customers ranging from an household individual to certain government entities and also the private companies like Amazon and Target for shipping mails and packages</a:t>
            </a:r>
          </a:p>
          <a:p>
            <a:pPr marL="177800" marR="0" lvl="0" indent="-171450" algn="l" rtl="0">
              <a:lnSpc>
                <a:spcPct val="90000"/>
              </a:lnSpc>
              <a:spcBef>
                <a:spcPts val="800"/>
              </a:spcBef>
              <a:spcAft>
                <a:spcPts val="0"/>
              </a:spcAft>
              <a:buClr>
                <a:schemeClr val="dk1"/>
              </a:buClr>
              <a:buSzPts val="2100"/>
              <a:buFont typeface="Arial"/>
              <a:buChar char="•"/>
            </a:pPr>
            <a:r>
              <a:rPr lang="en" sz="2100" b="0" i="0" u="none" strike="noStrike" cap="none">
                <a:solidFill>
                  <a:schemeClr val="dk1"/>
                </a:solidFill>
                <a:latin typeface="Calibri"/>
                <a:ea typeface="Calibri"/>
                <a:cs typeface="Calibri"/>
                <a:sym typeface="Calibri"/>
              </a:rPr>
              <a:t>USPS provides International and Domestic Mail, Priority Mail and First Class Mail</a:t>
            </a:r>
          </a:p>
          <a:p>
            <a:pPr marL="177800" marR="0" lvl="0" indent="-171450" algn="l" rtl="0">
              <a:lnSpc>
                <a:spcPct val="90000"/>
              </a:lnSpc>
              <a:spcBef>
                <a:spcPts val="800"/>
              </a:spcBef>
              <a:spcAft>
                <a:spcPts val="0"/>
              </a:spcAft>
              <a:buClr>
                <a:schemeClr val="dk1"/>
              </a:buClr>
              <a:buSzPts val="2100"/>
              <a:buFont typeface="Arial"/>
              <a:buChar char="•"/>
            </a:pPr>
            <a:r>
              <a:rPr lang="en" sz="2100" b="0" i="0" u="none" strike="noStrike" cap="none">
                <a:solidFill>
                  <a:schemeClr val="dk1"/>
                </a:solidFill>
                <a:latin typeface="Calibri"/>
                <a:ea typeface="Calibri"/>
                <a:cs typeface="Calibri"/>
                <a:sym typeface="Calibri"/>
              </a:rPr>
              <a:t>Every Door Direct(EDDM) mail requires demographic accuracy and providing a EDDM at a reasonable price is a challenge</a:t>
            </a:r>
          </a:p>
          <a:p>
            <a:pPr marL="177800" marR="0" lvl="0" indent="-171450" algn="l" rtl="0">
              <a:lnSpc>
                <a:spcPct val="90000"/>
              </a:lnSpc>
              <a:spcBef>
                <a:spcPts val="800"/>
              </a:spcBef>
              <a:buClr>
                <a:schemeClr val="dk1"/>
              </a:buClr>
              <a:buSzPts val="2100"/>
              <a:buFont typeface="Arial"/>
              <a:buChar char="•"/>
            </a:pPr>
            <a:r>
              <a:rPr lang="en" sz="2100" b="0" i="0" u="none" strike="noStrike" cap="none">
                <a:solidFill>
                  <a:schemeClr val="dk1"/>
                </a:solidFill>
                <a:latin typeface="Calibri"/>
                <a:ea typeface="Calibri"/>
                <a:cs typeface="Calibri"/>
                <a:sym typeface="Calibri"/>
              </a:rPr>
              <a:t>USPS coordinates with a number of small distributors and suppliers to buy products and ensures timely, efficient delivery of shipments</a:t>
            </a:r>
          </a:p>
        </p:txBody>
      </p:sp>
      <p:sp>
        <p:nvSpPr>
          <p:cNvPr id="460" name="Shape 460"/>
          <p:cNvSpPr txBox="1"/>
          <p:nvPr/>
        </p:nvSpPr>
        <p:spPr>
          <a:xfrm>
            <a:off x="7091900" y="813700"/>
            <a:ext cx="1769100" cy="28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554025" y="119423"/>
            <a:ext cx="7886700" cy="641100"/>
          </a:xfrm>
          <a:prstGeom prst="rect">
            <a:avLst/>
          </a:prstGeom>
          <a:noFill/>
          <a:ln>
            <a:noFill/>
          </a:ln>
        </p:spPr>
        <p:txBody>
          <a:bodyPr wrap="square" lIns="68575" tIns="34275" rIns="68575" bIns="34275" anchor="ctr" anchorCtr="0">
            <a:noAutofit/>
          </a:bodyPr>
          <a:lstStyle/>
          <a:p>
            <a:pPr marL="0" marR="0" lvl="0" indent="-209550" algn="l" rtl="0">
              <a:lnSpc>
                <a:spcPct val="90000"/>
              </a:lnSpc>
              <a:spcBef>
                <a:spcPts val="0"/>
              </a:spcBef>
              <a:buClr>
                <a:schemeClr val="dk1"/>
              </a:buClr>
              <a:buSzPts val="3300"/>
              <a:buFont typeface="Calibri"/>
              <a:buNone/>
            </a:pPr>
            <a:r>
              <a:rPr lang="en" sz="3300" b="0" i="0" u="none" strike="noStrike" cap="none">
                <a:solidFill>
                  <a:schemeClr val="dk1"/>
                </a:solidFill>
                <a:latin typeface="Calibri"/>
                <a:ea typeface="Calibri"/>
                <a:cs typeface="Calibri"/>
                <a:sym typeface="Calibri"/>
              </a:rPr>
              <a:t>Target Market</a:t>
            </a:r>
          </a:p>
        </p:txBody>
      </p:sp>
      <p:sp>
        <p:nvSpPr>
          <p:cNvPr id="466" name="Shape 466"/>
          <p:cNvSpPr txBox="1">
            <a:spLocks noGrp="1"/>
          </p:cNvSpPr>
          <p:nvPr>
            <p:ph type="body" idx="1"/>
          </p:nvPr>
        </p:nvSpPr>
        <p:spPr>
          <a:xfrm>
            <a:off x="554025" y="940044"/>
            <a:ext cx="7886700" cy="3263400"/>
          </a:xfrm>
          <a:prstGeom prst="rect">
            <a:avLst/>
          </a:prstGeom>
          <a:noFill/>
          <a:ln>
            <a:noFill/>
          </a:ln>
        </p:spPr>
        <p:txBody>
          <a:bodyPr wrap="square" lIns="68575" tIns="34275" rIns="68575" bIns="34275" anchor="t" anchorCtr="0">
            <a:noAutofit/>
          </a:bodyPr>
          <a:lstStyle/>
          <a:p>
            <a:pPr marL="177800" marR="0" lvl="0" indent="-177800" algn="l" rtl="0">
              <a:lnSpc>
                <a:spcPct val="9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Our main goal is to target customers from every segment</a:t>
            </a:r>
          </a:p>
          <a:p>
            <a:pPr marL="177800" marR="0" lvl="0" indent="-177800" algn="l" rtl="0">
              <a:lnSpc>
                <a:spcPct val="90000"/>
              </a:lnSpc>
              <a:spcBef>
                <a:spcPts val="8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Main targets are the e-commerce websites  </a:t>
            </a:r>
          </a:p>
          <a:p>
            <a:pPr marL="177800" marR="0" lvl="0" indent="-177800" algn="l" rtl="0">
              <a:lnSpc>
                <a:spcPct val="90000"/>
              </a:lnSpc>
              <a:spcBef>
                <a:spcPts val="8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These customers can help us increase our delivery usage across the United States and we will help them curb over their costs.</a:t>
            </a:r>
          </a:p>
          <a:p>
            <a:pPr marL="177800" marR="0" lvl="0" indent="-177800" algn="l" rtl="0">
              <a:lnSpc>
                <a:spcPct val="90000"/>
              </a:lnSpc>
              <a:spcBef>
                <a:spcPts val="80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This will help us create a profit that can be invested for further IT development and research</a:t>
            </a:r>
          </a:p>
          <a:p>
            <a:pPr marL="177800" marR="0" lvl="0" indent="-177800" algn="l" rtl="0">
              <a:lnSpc>
                <a:spcPct val="90000"/>
              </a:lnSpc>
              <a:spcBef>
                <a:spcPts val="800"/>
              </a:spcBef>
              <a:buClr>
                <a:schemeClr val="dk1"/>
              </a:buClr>
              <a:buSzPts val="1800"/>
              <a:buFont typeface="Arial"/>
              <a:buChar char="•"/>
            </a:pPr>
            <a:r>
              <a:rPr lang="en" sz="1800" b="0" i="0" u="none" strike="noStrike" cap="none">
                <a:solidFill>
                  <a:schemeClr val="dk1"/>
                </a:solidFill>
                <a:latin typeface="Calibri"/>
                <a:ea typeface="Calibri"/>
                <a:cs typeface="Calibri"/>
                <a:sym typeface="Calibri"/>
              </a:rPr>
              <a:t>USPS® Every Door Direct Mail® (EDDM®) is an affordable targeted advertising technique that lets you map your marketing mail audience by age, income, or household size. You can use the EDDM mapping tool to choose the ZIP Code™ and carrier route that will target your best possible customers—current and future. The EDDM mapping tool is easy to use and discounts are available even for small businesses.</a:t>
            </a:r>
          </a:p>
        </p:txBody>
      </p:sp>
      <p:sp>
        <p:nvSpPr>
          <p:cNvPr id="467" name="Shape 467"/>
          <p:cNvSpPr txBox="1"/>
          <p:nvPr/>
        </p:nvSpPr>
        <p:spPr>
          <a:xfrm>
            <a:off x="7091900" y="813700"/>
            <a:ext cx="1769100" cy="283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title"/>
          </p:nvPr>
        </p:nvSpPr>
        <p:spPr>
          <a:xfrm>
            <a:off x="152354" y="171941"/>
            <a:ext cx="7301400" cy="401700"/>
          </a:xfrm>
          <a:prstGeom prst="rect">
            <a:avLst/>
          </a:prstGeom>
          <a:noFill/>
          <a:ln>
            <a:noFill/>
          </a:ln>
        </p:spPr>
        <p:txBody>
          <a:bodyPr wrap="square" lIns="68575" tIns="68575" rIns="68575" bIns="68575" anchor="t" anchorCtr="0">
            <a:noAutofit/>
          </a:bodyPr>
          <a:lstStyle/>
          <a:p>
            <a:pPr marL="0" marR="0" lvl="0" indent="-209550" algn="l" rtl="0">
              <a:lnSpc>
                <a:spcPct val="90000"/>
              </a:lnSpc>
              <a:spcBef>
                <a:spcPts val="0"/>
              </a:spcBef>
              <a:buClr>
                <a:schemeClr val="dk1"/>
              </a:buClr>
              <a:buSzPts val="3300"/>
              <a:buFont typeface="Calibri"/>
              <a:buNone/>
            </a:pPr>
            <a:r>
              <a:rPr lang="en" sz="3300" b="0" i="0" u="none" strike="noStrike" cap="none">
                <a:solidFill>
                  <a:schemeClr val="dk1"/>
                </a:solidFill>
                <a:latin typeface="Calibri"/>
                <a:ea typeface="Calibri"/>
                <a:cs typeface="Calibri"/>
                <a:sym typeface="Calibri"/>
              </a:rPr>
              <a:t>BCG Matrix</a:t>
            </a:r>
          </a:p>
        </p:txBody>
      </p:sp>
      <p:graphicFrame>
        <p:nvGraphicFramePr>
          <p:cNvPr id="473" name="Shape 473"/>
          <p:cNvGraphicFramePr/>
          <p:nvPr/>
        </p:nvGraphicFramePr>
        <p:xfrm>
          <a:off x="706891" y="2126475"/>
          <a:ext cx="7712850" cy="2594975"/>
        </p:xfrm>
        <a:graphic>
          <a:graphicData uri="http://schemas.openxmlformats.org/drawingml/2006/table">
            <a:tbl>
              <a:tblPr>
                <a:noFill/>
                <a:tableStyleId>{3CB3BDC6-5C43-4D6B-A143-39737BD7E87D}</a:tableStyleId>
              </a:tblPr>
              <a:tblGrid>
                <a:gridCol w="3856425">
                  <a:extLst>
                    <a:ext uri="{9D8B030D-6E8A-4147-A177-3AD203B41FA5}">
                      <a16:colId xmlns:a16="http://schemas.microsoft.com/office/drawing/2014/main" val="20000"/>
                    </a:ext>
                  </a:extLst>
                </a:gridCol>
                <a:gridCol w="3856425">
                  <a:extLst>
                    <a:ext uri="{9D8B030D-6E8A-4147-A177-3AD203B41FA5}">
                      <a16:colId xmlns:a16="http://schemas.microsoft.com/office/drawing/2014/main" val="20001"/>
                    </a:ext>
                  </a:extLst>
                </a:gridCol>
              </a:tblGrid>
              <a:tr h="1258325">
                <a:tc>
                  <a:txBody>
                    <a:bodyPr/>
                    <a:lstStyle/>
                    <a:p>
                      <a:pPr marL="0" marR="0" lvl="0" indent="-88900" algn="ctr" rtl="0">
                        <a:spcBef>
                          <a:spcPts val="0"/>
                        </a:spcBef>
                        <a:spcAft>
                          <a:spcPts val="0"/>
                        </a:spcAft>
                        <a:buClr>
                          <a:schemeClr val="dk1"/>
                        </a:buClr>
                        <a:buSzPts val="1400"/>
                        <a:buFont typeface="Calibri"/>
                        <a:buNone/>
                      </a:pPr>
                      <a:r>
                        <a:rPr lang="en" sz="1400" b="1" u="none" strike="noStrike" cap="none"/>
                        <a:t>STARS</a:t>
                      </a:r>
                    </a:p>
                    <a:p>
                      <a:pPr marL="0" marR="0" lvl="0" indent="-88900" algn="ctr" rtl="0">
                        <a:spcBef>
                          <a:spcPts val="0"/>
                        </a:spcBef>
                        <a:spcAft>
                          <a:spcPts val="0"/>
                        </a:spcAft>
                        <a:buClr>
                          <a:schemeClr val="dk1"/>
                        </a:buClr>
                        <a:buSzPts val="1400"/>
                        <a:buFont typeface="Calibri"/>
                        <a:buNone/>
                      </a:pPr>
                      <a:endParaRPr sz="1400" b="1" u="none" strike="noStrike" cap="none"/>
                    </a:p>
                    <a:p>
                      <a:pPr marL="0" marR="0" lvl="0" indent="-88900" algn="ctr" rtl="0">
                        <a:spcBef>
                          <a:spcPts val="0"/>
                        </a:spcBef>
                        <a:buClr>
                          <a:schemeClr val="dk1"/>
                        </a:buClr>
                        <a:buSzPts val="1400"/>
                        <a:buFont typeface="Calibri"/>
                        <a:buNone/>
                      </a:pPr>
                      <a:r>
                        <a:rPr lang="en" sz="1400" b="1" u="none" strike="noStrike" cap="none"/>
                        <a:t>E-commerce and Online Diversification</a:t>
                      </a:r>
                    </a:p>
                  </a:txBody>
                  <a:tcPr marL="68575" marR="68575" marT="68575" marB="68575"/>
                </a:tc>
                <a:tc>
                  <a:txBody>
                    <a:bodyPr/>
                    <a:lstStyle/>
                    <a:p>
                      <a:pPr marL="0" marR="0" lvl="0" indent="-88900" algn="ctr" rtl="0">
                        <a:spcBef>
                          <a:spcPts val="0"/>
                        </a:spcBef>
                        <a:spcAft>
                          <a:spcPts val="0"/>
                        </a:spcAft>
                        <a:buClr>
                          <a:schemeClr val="dk1"/>
                        </a:buClr>
                        <a:buSzPts val="1400"/>
                        <a:buFont typeface="Calibri"/>
                        <a:buNone/>
                      </a:pPr>
                      <a:r>
                        <a:rPr lang="en" sz="1400" b="1" u="none" strike="noStrike" cap="none"/>
                        <a:t>QUESTION MARKS</a:t>
                      </a:r>
                    </a:p>
                    <a:p>
                      <a:pPr marL="0" marR="0" lvl="0" indent="-88900" algn="ctr" rtl="0">
                        <a:spcBef>
                          <a:spcPts val="0"/>
                        </a:spcBef>
                        <a:spcAft>
                          <a:spcPts val="0"/>
                        </a:spcAft>
                        <a:buClr>
                          <a:schemeClr val="dk1"/>
                        </a:buClr>
                        <a:buSzPts val="1400"/>
                        <a:buFont typeface="Calibri"/>
                        <a:buNone/>
                      </a:pPr>
                      <a:endParaRPr sz="1400" b="1" u="none" strike="noStrike" cap="none"/>
                    </a:p>
                    <a:p>
                      <a:pPr marL="0" marR="0" lvl="0" indent="-88900" algn="ctr" rtl="0">
                        <a:spcBef>
                          <a:spcPts val="0"/>
                        </a:spcBef>
                        <a:buClr>
                          <a:schemeClr val="dk1"/>
                        </a:buClr>
                        <a:buSzPts val="1400"/>
                        <a:buFont typeface="Calibri"/>
                        <a:buNone/>
                      </a:pPr>
                      <a:r>
                        <a:rPr lang="en" sz="1400" b="1" u="none" strike="noStrike" cap="none"/>
                        <a:t>First Class Mail</a:t>
                      </a:r>
                    </a:p>
                  </a:txBody>
                  <a:tcPr marL="68575" marR="68575" marT="68575" marB="68575"/>
                </a:tc>
                <a:extLst>
                  <a:ext uri="{0D108BD9-81ED-4DB2-BD59-A6C34878D82A}">
                    <a16:rowId xmlns:a16="http://schemas.microsoft.com/office/drawing/2014/main" val="10000"/>
                  </a:ext>
                </a:extLst>
              </a:tr>
              <a:tr h="1336650">
                <a:tc>
                  <a:txBody>
                    <a:bodyPr/>
                    <a:lstStyle/>
                    <a:p>
                      <a:pPr marL="0" marR="0" lvl="0" indent="-88900" algn="ctr" rtl="0">
                        <a:spcBef>
                          <a:spcPts val="0"/>
                        </a:spcBef>
                        <a:spcAft>
                          <a:spcPts val="0"/>
                        </a:spcAft>
                        <a:buClr>
                          <a:schemeClr val="dk1"/>
                        </a:buClr>
                        <a:buSzPts val="1400"/>
                        <a:buFont typeface="Calibri"/>
                        <a:buNone/>
                      </a:pPr>
                      <a:r>
                        <a:rPr lang="en" sz="1400" b="1" u="none" strike="noStrike" cap="none"/>
                        <a:t>CASH COWS</a:t>
                      </a:r>
                    </a:p>
                    <a:p>
                      <a:pPr marL="0" marR="0" lvl="0" indent="-88900" algn="ctr" rtl="0">
                        <a:spcBef>
                          <a:spcPts val="0"/>
                        </a:spcBef>
                        <a:spcAft>
                          <a:spcPts val="0"/>
                        </a:spcAft>
                        <a:buClr>
                          <a:schemeClr val="dk1"/>
                        </a:buClr>
                        <a:buSzPts val="1400"/>
                        <a:buFont typeface="Calibri"/>
                        <a:buNone/>
                      </a:pPr>
                      <a:endParaRPr sz="1400" b="1" u="none" strike="noStrike" cap="none"/>
                    </a:p>
                    <a:p>
                      <a:pPr marL="0" marR="0" lvl="0" indent="-88900" algn="ctr" rtl="0">
                        <a:spcBef>
                          <a:spcPts val="0"/>
                        </a:spcBef>
                        <a:buClr>
                          <a:schemeClr val="dk1"/>
                        </a:buClr>
                        <a:buSzPts val="1400"/>
                        <a:buFont typeface="Calibri"/>
                        <a:buNone/>
                      </a:pPr>
                      <a:r>
                        <a:rPr lang="en" sz="1400" b="1" u="none" strike="noStrike" cap="none"/>
                        <a:t>Advanced Tracking System and Same Day Delivery</a:t>
                      </a:r>
                    </a:p>
                  </a:txBody>
                  <a:tcPr marL="68575" marR="68575" marT="68575" marB="68575"/>
                </a:tc>
                <a:tc>
                  <a:txBody>
                    <a:bodyPr/>
                    <a:lstStyle/>
                    <a:p>
                      <a:pPr marL="0" marR="0" lvl="0" indent="-88900" algn="ctr" rtl="0">
                        <a:spcBef>
                          <a:spcPts val="0"/>
                        </a:spcBef>
                        <a:spcAft>
                          <a:spcPts val="0"/>
                        </a:spcAft>
                        <a:buClr>
                          <a:schemeClr val="dk1"/>
                        </a:buClr>
                        <a:buSzPts val="1400"/>
                        <a:buFont typeface="Calibri"/>
                        <a:buNone/>
                      </a:pPr>
                      <a:r>
                        <a:rPr lang="en" sz="1400" b="1" u="none" strike="noStrike" cap="none"/>
                        <a:t>DOG</a:t>
                      </a:r>
                    </a:p>
                    <a:p>
                      <a:pPr marL="0" marR="0" lvl="0" indent="-88900" algn="ctr" rtl="0">
                        <a:spcBef>
                          <a:spcPts val="0"/>
                        </a:spcBef>
                        <a:spcAft>
                          <a:spcPts val="0"/>
                        </a:spcAft>
                        <a:buClr>
                          <a:schemeClr val="dk1"/>
                        </a:buClr>
                        <a:buSzPts val="1400"/>
                        <a:buFont typeface="Calibri"/>
                        <a:buNone/>
                      </a:pPr>
                      <a:endParaRPr sz="1400" b="1" u="none" strike="noStrike" cap="none"/>
                    </a:p>
                    <a:p>
                      <a:pPr marL="0" marR="0" lvl="0" indent="-88900" algn="ctr" rtl="0">
                        <a:spcBef>
                          <a:spcPts val="0"/>
                        </a:spcBef>
                        <a:buClr>
                          <a:schemeClr val="dk1"/>
                        </a:buClr>
                        <a:buSzPts val="1400"/>
                        <a:buFont typeface="Calibri"/>
                        <a:buNone/>
                      </a:pPr>
                      <a:r>
                        <a:rPr lang="en" sz="1400" b="1" u="none" strike="noStrike" cap="none"/>
                        <a:t>Bills received in Mail</a:t>
                      </a:r>
                    </a:p>
                  </a:txBody>
                  <a:tcPr marL="68575" marR="68575" marT="68575" marB="68575"/>
                </a:tc>
                <a:extLst>
                  <a:ext uri="{0D108BD9-81ED-4DB2-BD59-A6C34878D82A}">
                    <a16:rowId xmlns:a16="http://schemas.microsoft.com/office/drawing/2014/main" val="10001"/>
                  </a:ext>
                </a:extLst>
              </a:tr>
            </a:tbl>
          </a:graphicData>
        </a:graphic>
      </p:graphicFrame>
      <p:sp>
        <p:nvSpPr>
          <p:cNvPr id="474" name="Shape 474"/>
          <p:cNvSpPr txBox="1"/>
          <p:nvPr/>
        </p:nvSpPr>
        <p:spPr>
          <a:xfrm>
            <a:off x="1285656" y="1860150"/>
            <a:ext cx="6235200" cy="203400"/>
          </a:xfrm>
          <a:prstGeom prst="rect">
            <a:avLst/>
          </a:prstGeom>
          <a:noFill/>
          <a:ln>
            <a:noFill/>
          </a:ln>
        </p:spPr>
        <p:txBody>
          <a:bodyPr wrap="square" lIns="68575" tIns="68575" rIns="68575" bIns="68575" anchor="t" anchorCtr="0">
            <a:noAutofit/>
          </a:bodyPr>
          <a:lstStyle/>
          <a:p>
            <a:pPr marL="0" marR="0" lvl="0" indent="-88900" algn="l" rtl="0">
              <a:spcBef>
                <a:spcPts val="0"/>
              </a:spcBef>
              <a:buClr>
                <a:schemeClr val="dk1"/>
              </a:buClr>
              <a:buSzPts val="1400"/>
              <a:buFont typeface="Calibri"/>
              <a:buNone/>
            </a:pPr>
            <a:r>
              <a:rPr lang="en" sz="1400">
                <a:solidFill>
                  <a:schemeClr val="dk1"/>
                </a:solidFill>
                <a:latin typeface="Calibri"/>
                <a:ea typeface="Calibri"/>
                <a:cs typeface="Calibri"/>
                <a:sym typeface="Calibri"/>
              </a:rPr>
              <a:t>HIGH                                        CASH GENERATION                                          LOW</a:t>
            </a:r>
          </a:p>
        </p:txBody>
      </p:sp>
      <p:sp>
        <p:nvSpPr>
          <p:cNvPr id="475" name="Shape 475"/>
          <p:cNvSpPr txBox="1"/>
          <p:nvPr/>
        </p:nvSpPr>
        <p:spPr>
          <a:xfrm>
            <a:off x="2535213" y="1540481"/>
            <a:ext cx="3777900" cy="174300"/>
          </a:xfrm>
          <a:prstGeom prst="rect">
            <a:avLst/>
          </a:prstGeom>
          <a:noFill/>
          <a:ln>
            <a:noFill/>
          </a:ln>
        </p:spPr>
        <p:txBody>
          <a:bodyPr wrap="square" lIns="68575" tIns="68575" rIns="68575" bIns="68575" anchor="t" anchorCtr="0">
            <a:noAutofit/>
          </a:bodyPr>
          <a:lstStyle/>
          <a:p>
            <a:pPr marL="0" marR="0" lvl="0" indent="-88900" algn="ctr" rtl="0">
              <a:spcBef>
                <a:spcPts val="0"/>
              </a:spcBef>
              <a:buClr>
                <a:schemeClr val="dk1"/>
              </a:buClr>
              <a:buSzPts val="1400"/>
              <a:buFont typeface="Calibri"/>
              <a:buNone/>
            </a:pPr>
            <a:r>
              <a:rPr lang="en" sz="1400">
                <a:solidFill>
                  <a:schemeClr val="dk1"/>
                </a:solidFill>
                <a:latin typeface="Calibri"/>
                <a:ea typeface="Calibri"/>
                <a:cs typeface="Calibri"/>
                <a:sym typeface="Calibri"/>
              </a:rPr>
              <a:t>RELATIVE MARKET SHARE</a:t>
            </a:r>
          </a:p>
        </p:txBody>
      </p:sp>
      <p:sp>
        <p:nvSpPr>
          <p:cNvPr id="476" name="Shape 476"/>
          <p:cNvSpPr txBox="1"/>
          <p:nvPr/>
        </p:nvSpPr>
        <p:spPr>
          <a:xfrm rot="-5400000">
            <a:off x="-632450" y="3196856"/>
            <a:ext cx="1860000" cy="290400"/>
          </a:xfrm>
          <a:prstGeom prst="rect">
            <a:avLst/>
          </a:prstGeom>
          <a:noFill/>
          <a:ln>
            <a:noFill/>
          </a:ln>
        </p:spPr>
        <p:txBody>
          <a:bodyPr wrap="square" lIns="68575" tIns="68575" rIns="68575" bIns="68575" anchor="t" anchorCtr="0">
            <a:noAutofit/>
          </a:bodyPr>
          <a:lstStyle/>
          <a:p>
            <a:pPr marL="0" marR="0" lvl="0" indent="-88900" algn="l" rtl="0">
              <a:spcBef>
                <a:spcPts val="0"/>
              </a:spcBef>
              <a:buClr>
                <a:schemeClr val="dk1"/>
              </a:buClr>
              <a:buSzPts val="1400"/>
              <a:buFont typeface="Calibri"/>
              <a:buNone/>
            </a:pPr>
            <a:r>
              <a:rPr lang="en" sz="1400">
                <a:solidFill>
                  <a:schemeClr val="dk1"/>
                </a:solidFill>
                <a:latin typeface="Calibri"/>
                <a:ea typeface="Calibri"/>
                <a:cs typeface="Calibri"/>
                <a:sym typeface="Calibri"/>
              </a:rPr>
              <a:t>MARKET GROWTH RATE</a:t>
            </a:r>
          </a:p>
        </p:txBody>
      </p:sp>
      <p:sp>
        <p:nvSpPr>
          <p:cNvPr id="477" name="Shape 477"/>
          <p:cNvSpPr txBox="1"/>
          <p:nvPr/>
        </p:nvSpPr>
        <p:spPr>
          <a:xfrm rot="-5400000">
            <a:off x="-719412" y="3196781"/>
            <a:ext cx="2615400" cy="290700"/>
          </a:xfrm>
          <a:prstGeom prst="rect">
            <a:avLst/>
          </a:prstGeom>
          <a:noFill/>
          <a:ln>
            <a:noFill/>
          </a:ln>
        </p:spPr>
        <p:txBody>
          <a:bodyPr wrap="square" lIns="68575" tIns="68575" rIns="68575" bIns="68575" anchor="t" anchorCtr="0">
            <a:noAutofit/>
          </a:bodyPr>
          <a:lstStyle/>
          <a:p>
            <a:pPr marL="0" marR="0" lvl="0" indent="-88900" algn="l" rtl="0">
              <a:spcBef>
                <a:spcPts val="0"/>
              </a:spcBef>
              <a:buClr>
                <a:schemeClr val="dk1"/>
              </a:buClr>
              <a:buSzPts val="1400"/>
              <a:buFont typeface="Calibri"/>
              <a:buNone/>
            </a:pPr>
            <a:r>
              <a:rPr lang="en" sz="1400">
                <a:solidFill>
                  <a:schemeClr val="dk1"/>
                </a:solidFill>
                <a:latin typeface="Calibri"/>
                <a:ea typeface="Calibri"/>
                <a:cs typeface="Calibri"/>
                <a:sym typeface="Calibri"/>
              </a:rPr>
              <a:t>LOW               CASH USAGE     HIGH                                         </a:t>
            </a:r>
          </a:p>
        </p:txBody>
      </p:sp>
      <p:sp>
        <p:nvSpPr>
          <p:cNvPr id="478" name="Shape 478"/>
          <p:cNvSpPr txBox="1"/>
          <p:nvPr/>
        </p:nvSpPr>
        <p:spPr>
          <a:xfrm>
            <a:off x="7091900" y="813700"/>
            <a:ext cx="1769100" cy="283800"/>
          </a:xfrm>
          <a:prstGeom prst="rect">
            <a:avLst/>
          </a:prstGeom>
          <a:noFill/>
          <a:ln>
            <a:noFill/>
          </a:ln>
        </p:spPr>
        <p:txBody>
          <a:bodyPr wrap="square" lIns="91425" tIns="91425" rIns="91425" bIns="91425" anchor="t" anchorCtr="0">
            <a:noAutofit/>
          </a:bodyPr>
          <a:lstStyle/>
          <a:p>
            <a:pPr marL="0" lvl="0" indent="0">
              <a:spcBef>
                <a:spcPts val="0"/>
              </a:spcBef>
              <a:buNone/>
            </a:pPr>
            <a:r>
              <a:rPr lang="en"/>
              <a:t>Akshay Mulay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title"/>
          </p:nvPr>
        </p:nvSpPr>
        <p:spPr>
          <a:xfrm>
            <a:off x="464575" y="1956750"/>
            <a:ext cx="8384700" cy="402000"/>
          </a:xfrm>
          <a:prstGeom prst="rect">
            <a:avLst/>
          </a:prstGeom>
        </p:spPr>
        <p:txBody>
          <a:bodyPr wrap="square" lIns="91425" tIns="91425" rIns="91425" bIns="91425" anchor="t" anchorCtr="0">
            <a:noAutofit/>
          </a:bodyPr>
          <a:lstStyle/>
          <a:p>
            <a:pPr marL="0" lvl="0" indent="0" algn="ctr" rtl="0">
              <a:spcBef>
                <a:spcPts val="0"/>
              </a:spcBef>
              <a:buNone/>
            </a:pPr>
            <a:r>
              <a:rPr lang="en"/>
              <a:t>IT Service Design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12" y="2344590"/>
            <a:ext cx="8691600" cy="603600"/>
          </a:xfrm>
          <a:prstGeom prst="rect">
            <a:avLst/>
          </a:prstGeom>
        </p:spPr>
        <p:txBody>
          <a:bodyPr wrap="square" lIns="91425" tIns="91425" rIns="91425" bIns="91425" anchor="ctr" anchorCtr="0">
            <a:noAutofit/>
          </a:bodyPr>
          <a:lstStyle/>
          <a:p>
            <a:pPr marL="457200" lvl="0" indent="-228600" rtl="0">
              <a:spcBef>
                <a:spcPts val="0"/>
              </a:spcBef>
              <a:spcAft>
                <a:spcPts val="0"/>
              </a:spcAft>
              <a:buSzPts val="1800"/>
              <a:buNone/>
            </a:pPr>
            <a:r>
              <a:rPr lang="en" sz="1800"/>
              <a:t>Identify areas of improvement</a:t>
            </a:r>
          </a:p>
          <a:p>
            <a:pPr marL="457200" lvl="0" indent="-228600" rtl="0">
              <a:spcBef>
                <a:spcPts val="0"/>
              </a:spcBef>
              <a:spcAft>
                <a:spcPts val="0"/>
              </a:spcAft>
              <a:buSzPts val="1800"/>
              <a:buNone/>
            </a:pPr>
            <a:r>
              <a:rPr lang="en" sz="1800"/>
              <a:t>Analyse how they can be improved</a:t>
            </a:r>
          </a:p>
          <a:p>
            <a:pPr marL="457200" lvl="0" indent="-228600" rtl="0">
              <a:spcBef>
                <a:spcPts val="0"/>
              </a:spcBef>
              <a:spcAft>
                <a:spcPts val="0"/>
              </a:spcAft>
              <a:buSzPts val="1800"/>
              <a:buNone/>
            </a:pPr>
            <a:r>
              <a:rPr lang="en" sz="1800"/>
              <a:t>Provide IT Based Solution</a:t>
            </a:r>
          </a:p>
          <a:p>
            <a:pPr marL="457200" lvl="0" indent="-228600" rtl="0">
              <a:spcBef>
                <a:spcPts val="0"/>
              </a:spcBef>
              <a:spcAft>
                <a:spcPts val="0"/>
              </a:spcAft>
              <a:buSzPts val="1800"/>
              <a:buNone/>
            </a:pPr>
            <a:r>
              <a:rPr lang="en" sz="1800"/>
              <a:t>Create a plan of execution</a:t>
            </a:r>
          </a:p>
          <a:p>
            <a:pPr marL="457200" lvl="0" indent="-228600" rtl="0">
              <a:spcBef>
                <a:spcPts val="0"/>
              </a:spcBef>
              <a:spcAft>
                <a:spcPts val="0"/>
              </a:spcAft>
              <a:buSzPts val="1800"/>
              <a:buNone/>
            </a:pPr>
            <a:r>
              <a:rPr lang="en" sz="1800"/>
              <a:t>Develop IT Based Solution</a:t>
            </a:r>
          </a:p>
          <a:p>
            <a:pPr marL="457200" lvl="0" indent="-228600" rtl="0">
              <a:spcBef>
                <a:spcPts val="0"/>
              </a:spcBef>
              <a:spcAft>
                <a:spcPts val="0"/>
              </a:spcAft>
              <a:buSzPts val="1800"/>
              <a:buNone/>
            </a:pPr>
            <a:r>
              <a:rPr lang="en" sz="1800"/>
              <a:t>Test IT Solutions</a:t>
            </a:r>
          </a:p>
          <a:p>
            <a:pPr marL="457200" lvl="0" indent="-228600" rtl="0">
              <a:spcBef>
                <a:spcPts val="0"/>
              </a:spcBef>
              <a:spcAft>
                <a:spcPts val="0"/>
              </a:spcAft>
              <a:buSzPts val="1800"/>
              <a:buNone/>
            </a:pPr>
            <a:r>
              <a:rPr lang="en" sz="1800"/>
              <a:t>Gather feedback based on this IT Solution</a:t>
            </a:r>
          </a:p>
          <a:p>
            <a:pPr marL="457200" lvl="0" indent="-228600" rtl="0">
              <a:spcBef>
                <a:spcPts val="0"/>
              </a:spcBef>
              <a:spcAft>
                <a:spcPts val="0"/>
              </a:spcAft>
              <a:buSzPts val="1800"/>
              <a:buNone/>
            </a:pPr>
            <a:r>
              <a:rPr lang="en" sz="1800"/>
              <a:t>Improve the solution if it faces any issues</a:t>
            </a:r>
          </a:p>
          <a:p>
            <a:pPr marL="457200" lvl="0" indent="-228600" rtl="0">
              <a:spcBef>
                <a:spcPts val="0"/>
              </a:spcBef>
              <a:buSzPts val="1800"/>
              <a:buNone/>
            </a:pPr>
            <a:r>
              <a:rPr lang="en" sz="1800"/>
              <a:t>Deploy the IT Solution</a:t>
            </a:r>
          </a:p>
        </p:txBody>
      </p:sp>
      <p:sp>
        <p:nvSpPr>
          <p:cNvPr id="489" name="Shape 489"/>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rtl="0">
              <a:spcBef>
                <a:spcPts val="0"/>
              </a:spcBef>
              <a:buNone/>
            </a:pPr>
            <a:r>
              <a:rPr lang="en"/>
              <a:t>Stages of IT Service Design</a:t>
            </a:r>
          </a:p>
        </p:txBody>
      </p:sp>
      <p:sp>
        <p:nvSpPr>
          <p:cNvPr id="490" name="Shape 490"/>
          <p:cNvSpPr txBox="1">
            <a:spLocks noGrp="1"/>
          </p:cNvSpPr>
          <p:nvPr>
            <p:ph type="body" idx="2"/>
          </p:nvPr>
        </p:nvSpPr>
        <p:spPr>
          <a:xfrm>
            <a:off x="6000750" y="754575"/>
            <a:ext cx="2918100" cy="306000"/>
          </a:xfrm>
          <a:prstGeom prst="rect">
            <a:avLst/>
          </a:prstGeom>
        </p:spPr>
        <p:txBody>
          <a:bodyPr wrap="square" lIns="91425" tIns="91425" rIns="91425" bIns="91425" anchor="t" anchorCtr="0">
            <a:noAutofit/>
          </a:bodyPr>
          <a:lstStyle/>
          <a:p>
            <a:pPr marL="285750" lvl="0" indent="-57150" rtl="0">
              <a:spcBef>
                <a:spcPts val="0"/>
              </a:spcBef>
              <a:buNone/>
            </a:pPr>
            <a:r>
              <a:rPr lang="en"/>
              <a:t>Balaji Katakam</a:t>
            </a:r>
          </a:p>
        </p:txBody>
      </p:sp>
      <p:pic>
        <p:nvPicPr>
          <p:cNvPr id="491" name="Shape 491"/>
          <p:cNvPicPr preferRelativeResize="0"/>
          <p:nvPr/>
        </p:nvPicPr>
        <p:blipFill>
          <a:blip r:embed="rId3">
            <a:alphaModFix/>
          </a:blip>
          <a:stretch>
            <a:fillRect/>
          </a:stretch>
        </p:blipFill>
        <p:spPr>
          <a:xfrm>
            <a:off x="5220150" y="1593075"/>
            <a:ext cx="3784450" cy="2270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body" idx="1"/>
          </p:nvPr>
        </p:nvSpPr>
        <p:spPr>
          <a:xfrm>
            <a:off x="227012" y="1189365"/>
            <a:ext cx="8691600" cy="603600"/>
          </a:xfrm>
          <a:prstGeom prst="rect">
            <a:avLst/>
          </a:prstGeom>
        </p:spPr>
        <p:txBody>
          <a:bodyPr wrap="square" lIns="91425" tIns="91425" rIns="91425" bIns="91425" anchor="ctr" anchorCtr="0">
            <a:noAutofit/>
          </a:bodyPr>
          <a:lstStyle/>
          <a:p>
            <a:pPr marL="0" lvl="0" indent="0" rtl="0">
              <a:spcBef>
                <a:spcPts val="0"/>
              </a:spcBef>
              <a:buNone/>
            </a:pPr>
            <a:endParaRPr/>
          </a:p>
        </p:txBody>
      </p:sp>
      <p:sp>
        <p:nvSpPr>
          <p:cNvPr id="497" name="Shape 497"/>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rtl="0">
              <a:spcBef>
                <a:spcPts val="0"/>
              </a:spcBef>
              <a:buNone/>
            </a:pPr>
            <a:r>
              <a:rPr lang="en"/>
              <a:t>Stages of the Service Design</a:t>
            </a:r>
          </a:p>
        </p:txBody>
      </p:sp>
      <p:sp>
        <p:nvSpPr>
          <p:cNvPr id="498" name="Shape 498"/>
          <p:cNvSpPr txBox="1">
            <a:spLocks noGrp="1"/>
          </p:cNvSpPr>
          <p:nvPr>
            <p:ph type="body" idx="2"/>
          </p:nvPr>
        </p:nvSpPr>
        <p:spPr>
          <a:xfrm>
            <a:off x="227012" y="1919150"/>
            <a:ext cx="8691600" cy="2651400"/>
          </a:xfrm>
          <a:prstGeom prst="rect">
            <a:avLst/>
          </a:prstGeom>
        </p:spPr>
        <p:txBody>
          <a:bodyPr wrap="square" lIns="91425" tIns="91425" rIns="91425" bIns="91425" anchor="t" anchorCtr="0">
            <a:noAutofit/>
          </a:bodyPr>
          <a:lstStyle/>
          <a:p>
            <a:pPr marL="285750" lvl="0" indent="-57150" rtl="0">
              <a:spcBef>
                <a:spcPts val="0"/>
              </a:spcBef>
              <a:buNone/>
            </a:pPr>
            <a:endParaRPr/>
          </a:p>
        </p:txBody>
      </p:sp>
      <p:sp>
        <p:nvSpPr>
          <p:cNvPr id="499" name="Shape 499"/>
          <p:cNvSpPr txBox="1">
            <a:spLocks noGrp="1"/>
          </p:cNvSpPr>
          <p:nvPr>
            <p:ph type="body" idx="2"/>
          </p:nvPr>
        </p:nvSpPr>
        <p:spPr>
          <a:xfrm>
            <a:off x="7070300" y="702175"/>
            <a:ext cx="1848300" cy="306000"/>
          </a:xfrm>
          <a:prstGeom prst="rect">
            <a:avLst/>
          </a:prstGeom>
        </p:spPr>
        <p:txBody>
          <a:bodyPr wrap="square" lIns="91425" tIns="91425" rIns="91425" bIns="91425" anchor="t" anchorCtr="0">
            <a:noAutofit/>
          </a:bodyPr>
          <a:lstStyle/>
          <a:p>
            <a:pPr marL="285750" lvl="0" indent="-57150" rtl="0">
              <a:spcBef>
                <a:spcPts val="0"/>
              </a:spcBef>
              <a:buNone/>
            </a:pPr>
            <a:r>
              <a:rPr lang="en" sz="1400"/>
              <a:t>Balaji Katakam</a:t>
            </a:r>
          </a:p>
        </p:txBody>
      </p:sp>
      <p:pic>
        <p:nvPicPr>
          <p:cNvPr id="500" name="Shape 500"/>
          <p:cNvPicPr preferRelativeResize="0"/>
          <p:nvPr/>
        </p:nvPicPr>
        <p:blipFill>
          <a:blip r:embed="rId3">
            <a:alphaModFix/>
          </a:blip>
          <a:stretch>
            <a:fillRect/>
          </a:stretch>
        </p:blipFill>
        <p:spPr>
          <a:xfrm>
            <a:off x="1086025" y="1099375"/>
            <a:ext cx="6843424" cy="35496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body" idx="1"/>
          </p:nvPr>
        </p:nvSpPr>
        <p:spPr>
          <a:xfrm>
            <a:off x="364537" y="2413365"/>
            <a:ext cx="8691600" cy="603600"/>
          </a:xfrm>
          <a:prstGeom prst="rect">
            <a:avLst/>
          </a:prstGeom>
        </p:spPr>
        <p:txBody>
          <a:bodyPr wrap="square" lIns="91425" tIns="91425" rIns="91425" bIns="91425" anchor="ctr" anchorCtr="0">
            <a:noAutofit/>
          </a:bodyPr>
          <a:lstStyle/>
          <a:p>
            <a:pPr marL="0" lvl="0" indent="0" rtl="0">
              <a:spcBef>
                <a:spcPts val="0"/>
              </a:spcBef>
              <a:buNone/>
            </a:pPr>
            <a:r>
              <a:rPr lang="en" sz="1800"/>
              <a:t>Productivity</a:t>
            </a:r>
          </a:p>
          <a:p>
            <a:pPr marL="457200" lvl="0" indent="-228600" rtl="0">
              <a:spcBef>
                <a:spcPts val="0"/>
              </a:spcBef>
              <a:spcAft>
                <a:spcPts val="0"/>
              </a:spcAft>
              <a:buSzPts val="1800"/>
              <a:buNone/>
            </a:pPr>
            <a:r>
              <a:rPr lang="en" sz="1800"/>
              <a:t>We have introduced advanced routing and scheduling algorithm for faster delivery</a:t>
            </a:r>
          </a:p>
          <a:p>
            <a:pPr marL="457200" lvl="0" indent="-228600" rtl="0">
              <a:spcBef>
                <a:spcPts val="0"/>
              </a:spcBef>
              <a:buSzPts val="1800"/>
              <a:buNone/>
            </a:pPr>
            <a:r>
              <a:rPr lang="en" sz="1800"/>
              <a:t>Implementation of IBM Watson Customer Support on chat based and call based support which will provide more visibility and control of mail and package delivery services</a:t>
            </a:r>
          </a:p>
          <a:p>
            <a:pPr marL="0" lvl="0" indent="0" rtl="0">
              <a:spcBef>
                <a:spcPts val="0"/>
              </a:spcBef>
              <a:buNone/>
            </a:pPr>
            <a:r>
              <a:rPr lang="en" sz="1800"/>
              <a:t>Innovation</a:t>
            </a:r>
          </a:p>
          <a:p>
            <a:pPr marL="457200" lvl="0" indent="-228600" rtl="0">
              <a:spcBef>
                <a:spcPts val="0"/>
              </a:spcBef>
              <a:spcAft>
                <a:spcPts val="0"/>
              </a:spcAft>
              <a:buSzPts val="1800"/>
              <a:buNone/>
            </a:pPr>
            <a:r>
              <a:rPr lang="en" sz="1800"/>
              <a:t>Live tracking of packages</a:t>
            </a:r>
          </a:p>
          <a:p>
            <a:pPr marL="457200" lvl="0" indent="-228600" rtl="0">
              <a:spcBef>
                <a:spcPts val="0"/>
              </a:spcBef>
              <a:spcAft>
                <a:spcPts val="0"/>
              </a:spcAft>
              <a:buSzPts val="1800"/>
              <a:buNone/>
            </a:pPr>
            <a:r>
              <a:rPr lang="en" sz="1800"/>
              <a:t>Drone based delivery</a:t>
            </a:r>
          </a:p>
          <a:p>
            <a:pPr marL="457200" lvl="0" indent="-228600" rtl="0">
              <a:spcBef>
                <a:spcPts val="0"/>
              </a:spcBef>
              <a:buSzPts val="1800"/>
              <a:buNone/>
            </a:pPr>
            <a:r>
              <a:rPr lang="en" sz="1800"/>
              <a:t>Humanoid based delivery</a:t>
            </a:r>
          </a:p>
        </p:txBody>
      </p:sp>
      <p:sp>
        <p:nvSpPr>
          <p:cNvPr id="506" name="Shape 506"/>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rtl="0">
              <a:spcBef>
                <a:spcPts val="0"/>
              </a:spcBef>
              <a:buNone/>
            </a:pPr>
            <a:r>
              <a:rPr lang="en"/>
              <a:t>Productivity and Innovation</a:t>
            </a:r>
          </a:p>
        </p:txBody>
      </p:sp>
      <p:sp>
        <p:nvSpPr>
          <p:cNvPr id="507" name="Shape 507"/>
          <p:cNvSpPr txBox="1">
            <a:spLocks noGrp="1"/>
          </p:cNvSpPr>
          <p:nvPr>
            <p:ph type="body" idx="2"/>
          </p:nvPr>
        </p:nvSpPr>
        <p:spPr>
          <a:xfrm>
            <a:off x="6154075" y="754575"/>
            <a:ext cx="2764800" cy="306000"/>
          </a:xfrm>
          <a:prstGeom prst="rect">
            <a:avLst/>
          </a:prstGeom>
        </p:spPr>
        <p:txBody>
          <a:bodyPr wrap="square" lIns="91425" tIns="91425" rIns="91425" bIns="91425" anchor="t" anchorCtr="0">
            <a:noAutofit/>
          </a:bodyPr>
          <a:lstStyle/>
          <a:p>
            <a:pPr marL="285750" lvl="0" indent="-57150" rtl="0">
              <a:spcBef>
                <a:spcPts val="0"/>
              </a:spcBef>
              <a:buNone/>
            </a:pPr>
            <a:r>
              <a:rPr lang="en" dirty="0"/>
              <a:t>Balaji Katakam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rtl="0">
              <a:spcBef>
                <a:spcPts val="0"/>
              </a:spcBef>
              <a:buNone/>
            </a:pPr>
            <a:r>
              <a:rPr lang="en"/>
              <a:t>Service Process</a:t>
            </a:r>
          </a:p>
        </p:txBody>
      </p:sp>
      <p:pic>
        <p:nvPicPr>
          <p:cNvPr id="513" name="Shape 513"/>
          <p:cNvPicPr preferRelativeResize="0"/>
          <p:nvPr/>
        </p:nvPicPr>
        <p:blipFill>
          <a:blip r:embed="rId3">
            <a:alphaModFix/>
          </a:blip>
          <a:stretch>
            <a:fillRect/>
          </a:stretch>
        </p:blipFill>
        <p:spPr>
          <a:xfrm>
            <a:off x="712325" y="1485424"/>
            <a:ext cx="7920400" cy="2668750"/>
          </a:xfrm>
          <a:prstGeom prst="rect">
            <a:avLst/>
          </a:prstGeom>
          <a:noFill/>
          <a:ln>
            <a:noFill/>
          </a:ln>
        </p:spPr>
      </p:pic>
      <p:sp>
        <p:nvSpPr>
          <p:cNvPr id="4" name="Shape 507">
            <a:extLst>
              <a:ext uri="{FF2B5EF4-FFF2-40B4-BE49-F238E27FC236}">
                <a16:creationId xmlns:a16="http://schemas.microsoft.com/office/drawing/2014/main" id="{D5790690-7BD7-4B96-9864-29A4A807898C}"/>
              </a:ext>
            </a:extLst>
          </p:cNvPr>
          <p:cNvSpPr txBox="1">
            <a:spLocks/>
          </p:cNvSpPr>
          <p:nvPr/>
        </p:nvSpPr>
        <p:spPr>
          <a:xfrm>
            <a:off x="6154075" y="754575"/>
            <a:ext cx="2764800" cy="306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285750" marR="0" lvl="0" indent="-57150" algn="l" rtl="0">
              <a:lnSpc>
                <a:spcPct val="100000"/>
              </a:lnSpc>
              <a:spcBef>
                <a:spcPts val="0"/>
              </a:spcBef>
              <a:spcAft>
                <a:spcPts val="120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742950" marR="0" lvl="1" indent="-82550" algn="l" rtl="0">
              <a:lnSpc>
                <a:spcPct val="100000"/>
              </a:lnSpc>
              <a:spcBef>
                <a:spcPts val="0"/>
              </a:spcBef>
              <a:spcAft>
                <a:spcPts val="120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143000" marR="0" lvl="2" indent="-50800" algn="l" rtl="0">
              <a:lnSpc>
                <a:spcPct val="100000"/>
              </a:lnSpc>
              <a:spcBef>
                <a:spcPts val="0"/>
              </a:spcBef>
              <a:spcAft>
                <a:spcPts val="120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657350" marR="0" lvl="3" indent="-133350" algn="l" rtl="0">
              <a:lnSpc>
                <a:spcPct val="100000"/>
              </a:lnSpc>
              <a:spcBef>
                <a:spcPts val="0"/>
              </a:spcBef>
              <a:spcAft>
                <a:spcPts val="120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057400" marR="0" lvl="4" indent="-101600" algn="l" rtl="0">
              <a:lnSpc>
                <a:spcPct val="100000"/>
              </a:lnSpc>
              <a:spcBef>
                <a:spcPts val="0"/>
              </a:spcBef>
              <a:spcAft>
                <a:spcPts val="120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514600" marR="0" lvl="5"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a:buFont typeface="Arial"/>
              <a:buNone/>
            </a:pPr>
            <a:r>
              <a:rPr lang="en"/>
              <a:t>Balaji Katakam</a:t>
            </a:r>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94101" y="171950"/>
            <a:ext cx="8029500" cy="402000"/>
          </a:xfrm>
          <a:prstGeom prst="rect">
            <a:avLst/>
          </a:prstGeom>
        </p:spPr>
        <p:txBody>
          <a:bodyPr wrap="square" lIns="91425" tIns="91425" rIns="91425" bIns="91425" anchor="t" anchorCtr="0">
            <a:noAutofit/>
          </a:bodyPr>
          <a:lstStyle/>
          <a:p>
            <a:pPr marL="0" lvl="0" indent="0">
              <a:spcBef>
                <a:spcPts val="0"/>
              </a:spcBef>
              <a:buNone/>
            </a:pPr>
            <a:r>
              <a:rPr lang="en"/>
              <a:t>Purpose</a:t>
            </a:r>
          </a:p>
        </p:txBody>
      </p:sp>
      <p:pic>
        <p:nvPicPr>
          <p:cNvPr id="102" name="Shape 102"/>
          <p:cNvPicPr preferRelativeResize="0"/>
          <p:nvPr/>
        </p:nvPicPr>
        <p:blipFill rotWithShape="1">
          <a:blip r:embed="rId3">
            <a:alphaModFix/>
          </a:blip>
          <a:srcRect/>
          <a:stretch/>
        </p:blipFill>
        <p:spPr>
          <a:xfrm>
            <a:off x="896538" y="744388"/>
            <a:ext cx="7350919" cy="3906203"/>
          </a:xfrm>
          <a:prstGeom prst="rect">
            <a:avLst/>
          </a:prstGeom>
          <a:noFill/>
          <a:ln>
            <a:noFill/>
          </a:ln>
        </p:spPr>
      </p:pic>
      <p:sp>
        <p:nvSpPr>
          <p:cNvPr id="103" name="Shape 103"/>
          <p:cNvSpPr txBox="1"/>
          <p:nvPr/>
        </p:nvSpPr>
        <p:spPr>
          <a:xfrm>
            <a:off x="6715500" y="238550"/>
            <a:ext cx="1508100" cy="268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227026" y="90750"/>
            <a:ext cx="8044500" cy="402000"/>
          </a:xfrm>
          <a:prstGeom prst="rect">
            <a:avLst/>
          </a:prstGeom>
        </p:spPr>
        <p:txBody>
          <a:bodyPr wrap="square" lIns="91425" tIns="91425" rIns="91425" bIns="91425" anchor="t" anchorCtr="0">
            <a:noAutofit/>
          </a:bodyPr>
          <a:lstStyle/>
          <a:p>
            <a:pPr marL="0" lvl="0" indent="0" rtl="0">
              <a:spcBef>
                <a:spcPts val="0"/>
              </a:spcBef>
              <a:buNone/>
            </a:pPr>
            <a:r>
              <a:rPr lang="en" sz="3000"/>
              <a:t>Service Visualization Through Blueprinting</a:t>
            </a:r>
          </a:p>
        </p:txBody>
      </p:sp>
      <p:sp>
        <p:nvSpPr>
          <p:cNvPr id="519" name="Shape 519"/>
          <p:cNvSpPr txBox="1">
            <a:spLocks noGrp="1"/>
          </p:cNvSpPr>
          <p:nvPr>
            <p:ph type="body" idx="2"/>
          </p:nvPr>
        </p:nvSpPr>
        <p:spPr>
          <a:xfrm>
            <a:off x="6943926" y="754575"/>
            <a:ext cx="2080804" cy="306000"/>
          </a:xfrm>
          <a:prstGeom prst="rect">
            <a:avLst/>
          </a:prstGeom>
        </p:spPr>
        <p:txBody>
          <a:bodyPr wrap="square" lIns="91425" tIns="91425" rIns="91425" bIns="91425" anchor="t" anchorCtr="0">
            <a:noAutofit/>
          </a:bodyPr>
          <a:lstStyle/>
          <a:p>
            <a:pPr marL="285750" lvl="0" indent="-57150" rtl="0">
              <a:spcBef>
                <a:spcPts val="0"/>
              </a:spcBef>
              <a:buNone/>
            </a:pPr>
            <a:r>
              <a:rPr lang="en" dirty="0"/>
              <a:t>Balaji Katakam</a:t>
            </a:r>
          </a:p>
        </p:txBody>
      </p:sp>
      <p:pic>
        <p:nvPicPr>
          <p:cNvPr id="520" name="Shape 520"/>
          <p:cNvPicPr preferRelativeResize="0"/>
          <p:nvPr/>
        </p:nvPicPr>
        <p:blipFill>
          <a:blip r:embed="rId3">
            <a:alphaModFix/>
          </a:blip>
          <a:stretch>
            <a:fillRect/>
          </a:stretch>
        </p:blipFill>
        <p:spPr>
          <a:xfrm>
            <a:off x="439077" y="754575"/>
            <a:ext cx="6504849" cy="3932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xfrm>
            <a:off x="550850" y="1786621"/>
            <a:ext cx="7886700" cy="994200"/>
          </a:xfrm>
          <a:prstGeom prst="rect">
            <a:avLst/>
          </a:prstGeom>
        </p:spPr>
        <p:txBody>
          <a:bodyPr wrap="square" lIns="68575" tIns="68575" rIns="68575" bIns="68575" anchor="ctr" anchorCtr="0">
            <a:noAutofit/>
          </a:bodyPr>
          <a:lstStyle/>
          <a:p>
            <a:pPr marL="0" lvl="0" indent="0" algn="ctr">
              <a:spcBef>
                <a:spcPts val="0"/>
              </a:spcBef>
              <a:buNone/>
            </a:pPr>
            <a:r>
              <a:rPr lang="en">
                <a:latin typeface="Arial"/>
                <a:ea typeface="Arial"/>
                <a:cs typeface="Arial"/>
                <a:sym typeface="Arial"/>
              </a:rPr>
              <a:t>Technology Roadmap</a:t>
            </a:r>
          </a:p>
        </p:txBody>
      </p:sp>
      <p:sp>
        <p:nvSpPr>
          <p:cNvPr id="526" name="Shape 526"/>
          <p:cNvSpPr txBox="1"/>
          <p:nvPr/>
        </p:nvSpPr>
        <p:spPr>
          <a:xfrm>
            <a:off x="6578350" y="103725"/>
            <a:ext cx="1737600" cy="512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Xiting Wang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a:spcBef>
                <a:spcPts val="0"/>
              </a:spcBef>
              <a:buNone/>
            </a:pPr>
            <a:r>
              <a:rPr lang="en"/>
              <a:t>Technology Road map</a:t>
            </a:r>
          </a:p>
        </p:txBody>
      </p:sp>
      <p:sp>
        <p:nvSpPr>
          <p:cNvPr id="532" name="Shape 532"/>
          <p:cNvSpPr txBox="1">
            <a:spLocks noGrp="1"/>
          </p:cNvSpPr>
          <p:nvPr>
            <p:ph type="body" idx="2"/>
          </p:nvPr>
        </p:nvSpPr>
        <p:spPr>
          <a:xfrm>
            <a:off x="226188" y="865240"/>
            <a:ext cx="8691600" cy="306000"/>
          </a:xfrm>
          <a:prstGeom prst="rect">
            <a:avLst/>
          </a:prstGeom>
        </p:spPr>
        <p:txBody>
          <a:bodyPr wrap="square" lIns="91425" tIns="91425" rIns="91425" bIns="91425" anchor="t" anchorCtr="0">
            <a:noAutofit/>
          </a:bodyPr>
          <a:lstStyle/>
          <a:p>
            <a:pPr marL="285750" lvl="0" indent="-57150">
              <a:spcBef>
                <a:spcPts val="0"/>
              </a:spcBef>
              <a:buNone/>
            </a:pPr>
            <a:r>
              <a:rPr lang="en"/>
              <a:t>Routing </a:t>
            </a:r>
          </a:p>
        </p:txBody>
      </p:sp>
      <p:sp>
        <p:nvSpPr>
          <p:cNvPr id="533" name="Shape 533"/>
          <p:cNvSpPr txBox="1"/>
          <p:nvPr/>
        </p:nvSpPr>
        <p:spPr>
          <a:xfrm>
            <a:off x="6639000" y="242050"/>
            <a:ext cx="1737600" cy="512400"/>
          </a:xfrm>
          <a:prstGeom prst="rect">
            <a:avLst/>
          </a:prstGeom>
          <a:noFill/>
          <a:ln>
            <a:noFill/>
          </a:ln>
        </p:spPr>
        <p:txBody>
          <a:bodyPr wrap="square" lIns="91425" tIns="91425" rIns="91425" bIns="91425" anchor="t" anchorCtr="0">
            <a:noAutofit/>
          </a:bodyPr>
          <a:lstStyle/>
          <a:p>
            <a:pPr marL="0" lvl="0" indent="0">
              <a:spcBef>
                <a:spcPts val="0"/>
              </a:spcBef>
              <a:buNone/>
            </a:pPr>
            <a:r>
              <a:rPr lang="en"/>
              <a:t>Xiting Wang</a:t>
            </a:r>
          </a:p>
        </p:txBody>
      </p:sp>
      <p:sp>
        <p:nvSpPr>
          <p:cNvPr id="534" name="Shape 534"/>
          <p:cNvSpPr txBox="1"/>
          <p:nvPr/>
        </p:nvSpPr>
        <p:spPr>
          <a:xfrm>
            <a:off x="682925" y="1564650"/>
            <a:ext cx="2991000" cy="1752900"/>
          </a:xfrm>
          <a:prstGeom prst="rect">
            <a:avLst/>
          </a:prstGeom>
          <a:noFill/>
          <a:ln>
            <a:noFill/>
          </a:ln>
        </p:spPr>
        <p:txBody>
          <a:bodyPr wrap="square" lIns="91425" tIns="91425" rIns="91425" bIns="91425" anchor="t" anchorCtr="0">
            <a:noAutofit/>
          </a:bodyPr>
          <a:lstStyle/>
          <a:p>
            <a:pPr marL="457200" lvl="0" indent="-342900" rtl="0">
              <a:lnSpc>
                <a:spcPct val="115000"/>
              </a:lnSpc>
              <a:spcBef>
                <a:spcPts val="0"/>
              </a:spcBef>
              <a:buClr>
                <a:schemeClr val="dk1"/>
              </a:buClr>
              <a:buSzPts val="1800"/>
              <a:buChar char="●"/>
            </a:pPr>
            <a:r>
              <a:rPr lang="en" sz="1800">
                <a:solidFill>
                  <a:schemeClr val="dk1"/>
                </a:solidFill>
              </a:rPr>
              <a:t>Static Delivery Route</a:t>
            </a:r>
          </a:p>
          <a:p>
            <a:pPr marL="0" lvl="0" indent="0" rtl="0">
              <a:lnSpc>
                <a:spcPct val="115000"/>
              </a:lnSpc>
              <a:spcBef>
                <a:spcPts val="0"/>
              </a:spcBef>
              <a:buNone/>
            </a:pPr>
            <a:endParaRPr sz="1800">
              <a:solidFill>
                <a:schemeClr val="dk1"/>
              </a:solidFill>
            </a:endParaRPr>
          </a:p>
          <a:p>
            <a:pPr marL="0" lvl="0" indent="0" rtl="0">
              <a:lnSpc>
                <a:spcPct val="115000"/>
              </a:lnSpc>
              <a:spcBef>
                <a:spcPts val="0"/>
              </a:spcBef>
              <a:buNone/>
            </a:pPr>
            <a:r>
              <a:rPr lang="en">
                <a:solidFill>
                  <a:schemeClr val="dk1"/>
                </a:solidFill>
              </a:rPr>
              <a:t>-Large cost</a:t>
            </a:r>
          </a:p>
          <a:p>
            <a:pPr marL="0" lvl="0" indent="0" rtl="0">
              <a:lnSpc>
                <a:spcPct val="115000"/>
              </a:lnSpc>
              <a:spcBef>
                <a:spcPts val="0"/>
              </a:spcBef>
              <a:buNone/>
            </a:pPr>
            <a:endParaRPr>
              <a:solidFill>
                <a:schemeClr val="dk1"/>
              </a:solidFill>
            </a:endParaRPr>
          </a:p>
          <a:p>
            <a:pPr marL="0" lvl="0" indent="0" rtl="0">
              <a:lnSpc>
                <a:spcPct val="115000"/>
              </a:lnSpc>
              <a:spcBef>
                <a:spcPts val="0"/>
              </a:spcBef>
              <a:buNone/>
            </a:pPr>
            <a:r>
              <a:rPr lang="en">
                <a:solidFill>
                  <a:schemeClr val="dk1"/>
                </a:solidFill>
              </a:rPr>
              <a:t>-Time consuming </a:t>
            </a:r>
          </a:p>
          <a:p>
            <a:pPr marL="0" lvl="0" indent="0" rtl="0">
              <a:lnSpc>
                <a:spcPct val="115000"/>
              </a:lnSpc>
              <a:spcBef>
                <a:spcPts val="0"/>
              </a:spcBef>
              <a:buNone/>
            </a:pPr>
            <a:endParaRPr sz="1800">
              <a:solidFill>
                <a:schemeClr val="dk1"/>
              </a:solidFill>
            </a:endParaRPr>
          </a:p>
          <a:p>
            <a:pPr marL="0" lvl="0" indent="-69850" rtl="0">
              <a:lnSpc>
                <a:spcPct val="115000"/>
              </a:lnSpc>
              <a:spcBef>
                <a:spcPts val="0"/>
              </a:spcBef>
              <a:buClr>
                <a:schemeClr val="dk1"/>
              </a:buClr>
              <a:buSzPts val="1100"/>
              <a:buFont typeface="Arial"/>
              <a:buNone/>
            </a:pPr>
            <a:r>
              <a:rPr lang="en">
                <a:solidFill>
                  <a:schemeClr val="dk1"/>
                </a:solidFill>
              </a:rPr>
              <a:t>		</a:t>
            </a:r>
          </a:p>
          <a:p>
            <a:pPr marL="0" lvl="0" indent="-69850" rtl="0">
              <a:lnSpc>
                <a:spcPct val="115000"/>
              </a:lnSpc>
              <a:spcBef>
                <a:spcPts val="0"/>
              </a:spcBef>
              <a:buClr>
                <a:schemeClr val="dk1"/>
              </a:buClr>
              <a:buSzPts val="1100"/>
              <a:buFont typeface="Arial"/>
              <a:buNone/>
            </a:pPr>
            <a:r>
              <a:rPr lang="en">
                <a:solidFill>
                  <a:schemeClr val="dk1"/>
                </a:solidFill>
              </a:rPr>
              <a:t>				</a:t>
            </a:r>
          </a:p>
          <a:p>
            <a:pPr marL="0" lvl="0" indent="-69850" rtl="0">
              <a:lnSpc>
                <a:spcPct val="115000"/>
              </a:lnSpc>
              <a:spcBef>
                <a:spcPts val="0"/>
              </a:spcBef>
              <a:buClr>
                <a:schemeClr val="dk1"/>
              </a:buClr>
              <a:buSzPts val="1100"/>
              <a:buFont typeface="Arial"/>
              <a:buNone/>
            </a:pPr>
            <a:r>
              <a:rPr lang="en">
                <a:solidFill>
                  <a:schemeClr val="dk1"/>
                </a:solidFill>
              </a:rPr>
              <a:t>			</a:t>
            </a:r>
          </a:p>
          <a:p>
            <a:pPr marL="0" lvl="0" indent="-69850" rtl="0">
              <a:lnSpc>
                <a:spcPct val="115000"/>
              </a:lnSpc>
              <a:spcBef>
                <a:spcPts val="0"/>
              </a:spcBef>
              <a:buClr>
                <a:schemeClr val="dk1"/>
              </a:buClr>
              <a:buSzPts val="1100"/>
              <a:buFont typeface="Arial"/>
              <a:buNone/>
            </a:pPr>
            <a:r>
              <a:rPr lang="en">
                <a:solidFill>
                  <a:schemeClr val="dk1"/>
                </a:solidFill>
              </a:rPr>
              <a:t>		</a:t>
            </a:r>
          </a:p>
          <a:p>
            <a:pPr marL="0" lvl="0" indent="0">
              <a:spcBef>
                <a:spcPts val="0"/>
              </a:spcBef>
              <a:buNone/>
            </a:pPr>
            <a:endParaRPr/>
          </a:p>
        </p:txBody>
      </p:sp>
      <p:sp>
        <p:nvSpPr>
          <p:cNvPr id="535" name="Shape 535"/>
          <p:cNvSpPr txBox="1"/>
          <p:nvPr/>
        </p:nvSpPr>
        <p:spPr>
          <a:xfrm>
            <a:off x="5619775" y="1564650"/>
            <a:ext cx="2385900" cy="20211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sp>
        <p:nvSpPr>
          <p:cNvPr id="536" name="Shape 536"/>
          <p:cNvSpPr txBox="1"/>
          <p:nvPr/>
        </p:nvSpPr>
        <p:spPr>
          <a:xfrm>
            <a:off x="4287700" y="1539150"/>
            <a:ext cx="3717900" cy="2065200"/>
          </a:xfrm>
          <a:prstGeom prst="rect">
            <a:avLst/>
          </a:prstGeom>
          <a:noFill/>
          <a:ln>
            <a:noFill/>
          </a:ln>
        </p:spPr>
        <p:txBody>
          <a:bodyPr wrap="square" lIns="91425" tIns="91425" rIns="91425" bIns="91425" anchor="t" anchorCtr="0">
            <a:noAutofit/>
          </a:bodyPr>
          <a:lstStyle/>
          <a:p>
            <a:pPr marL="457200" marR="0" lvl="0" indent="-342900" algn="l" rtl="0">
              <a:lnSpc>
                <a:spcPct val="115000"/>
              </a:lnSpc>
              <a:spcBef>
                <a:spcPts val="0"/>
              </a:spcBef>
              <a:spcAft>
                <a:spcPts val="0"/>
              </a:spcAft>
              <a:buClr>
                <a:schemeClr val="dk1"/>
              </a:buClr>
              <a:buSzPts val="1800"/>
              <a:buChar char="●"/>
            </a:pPr>
            <a:r>
              <a:rPr lang="en" sz="1800">
                <a:solidFill>
                  <a:schemeClr val="dk1"/>
                </a:solidFill>
              </a:rPr>
              <a:t>Dynamic</a:t>
            </a:r>
            <a:r>
              <a:rPr lang="en" sz="1800">
                <a:solidFill>
                  <a:schemeClr val="dk1"/>
                </a:solidFill>
                <a:latin typeface="Times New Roman"/>
                <a:ea typeface="Times New Roman"/>
                <a:cs typeface="Times New Roman"/>
                <a:sym typeface="Times New Roman"/>
              </a:rPr>
              <a:t> </a:t>
            </a:r>
            <a:r>
              <a:rPr lang="en" sz="1800">
                <a:solidFill>
                  <a:schemeClr val="dk1"/>
                </a:solidFill>
              </a:rPr>
              <a:t>Routing Optimization</a:t>
            </a:r>
          </a:p>
          <a:p>
            <a:pPr marL="0" marR="0" lvl="0" indent="0" algn="l" rtl="0">
              <a:lnSpc>
                <a:spcPct val="115000"/>
              </a:lnSpc>
              <a:spcBef>
                <a:spcPts val="0"/>
              </a:spcBef>
              <a:spcAft>
                <a:spcPts val="0"/>
              </a:spcAft>
              <a:buNone/>
            </a:pPr>
            <a:endParaRPr sz="1800">
              <a:solidFill>
                <a:schemeClr val="dk1"/>
              </a:solidFill>
            </a:endParaRPr>
          </a:p>
          <a:p>
            <a:pPr marL="0" marR="0" lvl="0" indent="0" algn="just" rtl="0">
              <a:lnSpc>
                <a:spcPct val="115000"/>
              </a:lnSpc>
              <a:spcBef>
                <a:spcPts val="0"/>
              </a:spcBef>
              <a:spcAft>
                <a:spcPts val="0"/>
              </a:spcAft>
              <a:buNone/>
            </a:pPr>
            <a:r>
              <a:rPr lang="en" sz="1000">
                <a:solidFill>
                  <a:schemeClr val="dk1"/>
                </a:solidFill>
              </a:rPr>
              <a:t>-</a:t>
            </a:r>
            <a:r>
              <a:rPr lang="en">
                <a:solidFill>
                  <a:schemeClr val="dk1"/>
                </a:solidFill>
              </a:rPr>
              <a:t>better respond to evolving requirements and constraints, it requires a timely and accurate feedback system </a:t>
            </a:r>
          </a:p>
          <a:p>
            <a:pPr marL="0" marR="0" lvl="0" indent="0" algn="just" rtl="0">
              <a:lnSpc>
                <a:spcPct val="115000"/>
              </a:lnSpc>
              <a:spcBef>
                <a:spcPts val="0"/>
              </a:spcBef>
              <a:spcAft>
                <a:spcPts val="0"/>
              </a:spcAft>
              <a:buNone/>
            </a:pPr>
            <a:endParaRPr>
              <a:solidFill>
                <a:schemeClr val="dk1"/>
              </a:solidFill>
            </a:endParaRPr>
          </a:p>
          <a:p>
            <a:pPr marL="0" marR="0" lvl="0" indent="0" algn="just" rtl="0">
              <a:lnSpc>
                <a:spcPct val="115000"/>
              </a:lnSpc>
              <a:spcBef>
                <a:spcPts val="0"/>
              </a:spcBef>
              <a:spcAft>
                <a:spcPts val="0"/>
              </a:spcAft>
              <a:buNone/>
            </a:pPr>
            <a:r>
              <a:rPr lang="en">
                <a:solidFill>
                  <a:schemeClr val="dk1"/>
                </a:solidFill>
              </a:rPr>
              <a:t>-e.g. Google Routing Algorithms</a:t>
            </a:r>
          </a:p>
          <a:p>
            <a:pPr marL="0" lvl="0" indent="558800" rtl="0">
              <a:lnSpc>
                <a:spcPct val="115000"/>
              </a:lnSpc>
              <a:spcBef>
                <a:spcPts val="0"/>
              </a:spcBef>
              <a:buNone/>
            </a:pPr>
            <a:endParaRPr sz="1800">
              <a:solidFill>
                <a:schemeClr val="dk1"/>
              </a:solidFill>
            </a:endParaRPr>
          </a:p>
          <a:p>
            <a:pPr marL="0" lvl="0" indent="558800" rtl="0">
              <a:lnSpc>
                <a:spcPct val="115000"/>
              </a:lnSpc>
              <a:spcBef>
                <a:spcPts val="0"/>
              </a:spcBef>
              <a:buNone/>
            </a:pPr>
            <a:r>
              <a:rPr lang="en" sz="1800">
                <a:solidFill>
                  <a:schemeClr val="dk1"/>
                </a:solidFill>
              </a:rPr>
              <a:t>				</a:t>
            </a:r>
          </a:p>
          <a:p>
            <a:pPr marL="0" lvl="0" indent="558800" rtl="0">
              <a:lnSpc>
                <a:spcPct val="115000"/>
              </a:lnSpc>
              <a:spcBef>
                <a:spcPts val="0"/>
              </a:spcBef>
              <a:buNone/>
            </a:pPr>
            <a:r>
              <a:rPr lang="en" sz="1800">
                <a:solidFill>
                  <a:schemeClr val="dk1"/>
                </a:solidFill>
              </a:rPr>
              <a:t>			</a:t>
            </a:r>
          </a:p>
          <a:p>
            <a:pPr marL="0" lvl="0" indent="558800" rtl="0">
              <a:lnSpc>
                <a:spcPct val="115000"/>
              </a:lnSpc>
              <a:spcBef>
                <a:spcPts val="0"/>
              </a:spcBef>
              <a:buNone/>
            </a:pPr>
            <a:r>
              <a:rPr lang="en" sz="1800">
                <a:solidFill>
                  <a:schemeClr val="dk1"/>
                </a:solidFill>
              </a:rPr>
              <a:t>		</a:t>
            </a:r>
          </a:p>
          <a:p>
            <a:pPr marL="0" marR="0" lvl="0" indent="0" algn="l" rtl="0">
              <a:lnSpc>
                <a:spcPct val="115000"/>
              </a:lnSpc>
              <a:spcBef>
                <a:spcPts val="0"/>
              </a:spcBef>
              <a:spcAft>
                <a:spcPts val="0"/>
              </a:spcAft>
              <a:buNone/>
            </a:pPr>
            <a:endParaRPr sz="1800">
              <a:solidFill>
                <a:schemeClr val="dk1"/>
              </a:solidFill>
            </a:endParaRPr>
          </a:p>
        </p:txBody>
      </p:sp>
      <p:pic>
        <p:nvPicPr>
          <p:cNvPr id="537" name="Shape 537"/>
          <p:cNvPicPr preferRelativeResize="0"/>
          <p:nvPr/>
        </p:nvPicPr>
        <p:blipFill>
          <a:blip r:embed="rId3">
            <a:alphaModFix/>
          </a:blip>
          <a:stretch>
            <a:fillRect/>
          </a:stretch>
        </p:blipFill>
        <p:spPr>
          <a:xfrm>
            <a:off x="2254000" y="3198475"/>
            <a:ext cx="2268226" cy="1590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Shape 542"/>
          <p:cNvPicPr preferRelativeResize="0"/>
          <p:nvPr/>
        </p:nvPicPr>
        <p:blipFill>
          <a:blip r:embed="rId3">
            <a:alphaModFix/>
          </a:blip>
          <a:stretch>
            <a:fillRect/>
          </a:stretch>
        </p:blipFill>
        <p:spPr>
          <a:xfrm>
            <a:off x="1432225" y="2673925"/>
            <a:ext cx="5048425" cy="1665624"/>
          </a:xfrm>
          <a:prstGeom prst="rect">
            <a:avLst/>
          </a:prstGeom>
          <a:noFill/>
          <a:ln>
            <a:noFill/>
          </a:ln>
        </p:spPr>
      </p:pic>
      <p:sp>
        <p:nvSpPr>
          <p:cNvPr id="543" name="Shape 543"/>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
              <a:t>Technology Road map</a:t>
            </a:r>
          </a:p>
        </p:txBody>
      </p:sp>
      <p:sp>
        <p:nvSpPr>
          <p:cNvPr id="544" name="Shape 544"/>
          <p:cNvSpPr txBox="1">
            <a:spLocks noGrp="1"/>
          </p:cNvSpPr>
          <p:nvPr>
            <p:ph type="body" idx="2"/>
          </p:nvPr>
        </p:nvSpPr>
        <p:spPr>
          <a:xfrm>
            <a:off x="183787" y="769425"/>
            <a:ext cx="8691600" cy="2651400"/>
          </a:xfrm>
          <a:prstGeom prst="rect">
            <a:avLst/>
          </a:prstGeom>
        </p:spPr>
        <p:txBody>
          <a:bodyPr wrap="square" lIns="91425" tIns="91425" rIns="91425" bIns="91425" anchor="t" anchorCtr="0">
            <a:noAutofit/>
          </a:bodyPr>
          <a:lstStyle/>
          <a:p>
            <a:pPr marL="285750" lvl="0" indent="-57150">
              <a:spcBef>
                <a:spcPts val="0"/>
              </a:spcBef>
              <a:buNone/>
            </a:pPr>
            <a:r>
              <a:rPr lang="en"/>
              <a:t>Tracking</a:t>
            </a:r>
          </a:p>
        </p:txBody>
      </p:sp>
      <p:pic>
        <p:nvPicPr>
          <p:cNvPr id="545" name="Shape 545"/>
          <p:cNvPicPr preferRelativeResize="0"/>
          <p:nvPr/>
        </p:nvPicPr>
        <p:blipFill>
          <a:blip r:embed="rId4">
            <a:alphaModFix/>
          </a:blip>
          <a:stretch>
            <a:fillRect/>
          </a:stretch>
        </p:blipFill>
        <p:spPr>
          <a:xfrm>
            <a:off x="6549600" y="3195600"/>
            <a:ext cx="2227599" cy="1513049"/>
          </a:xfrm>
          <a:prstGeom prst="rect">
            <a:avLst/>
          </a:prstGeom>
          <a:noFill/>
          <a:ln>
            <a:noFill/>
          </a:ln>
        </p:spPr>
      </p:pic>
      <p:sp>
        <p:nvSpPr>
          <p:cNvPr id="546" name="Shape 546"/>
          <p:cNvSpPr txBox="1"/>
          <p:nvPr/>
        </p:nvSpPr>
        <p:spPr>
          <a:xfrm>
            <a:off x="311200" y="2334125"/>
            <a:ext cx="2628000" cy="2273400"/>
          </a:xfrm>
          <a:prstGeom prst="rect">
            <a:avLst/>
          </a:prstGeom>
          <a:noFill/>
          <a:ln>
            <a:noFill/>
          </a:ln>
        </p:spPr>
        <p:txBody>
          <a:bodyPr wrap="square" lIns="91425" tIns="91425" rIns="91425" bIns="91425" anchor="t" anchorCtr="0">
            <a:noAutofit/>
          </a:bodyPr>
          <a:lstStyle/>
          <a:p>
            <a:pPr marL="457200" lvl="0" indent="-342900" rtl="0">
              <a:spcBef>
                <a:spcPts val="0"/>
              </a:spcBef>
              <a:buSzPts val="1800"/>
              <a:buChar char="●"/>
            </a:pPr>
            <a:r>
              <a:rPr lang="en" sz="1800"/>
              <a:t>Tracking between each station</a:t>
            </a:r>
          </a:p>
          <a:p>
            <a:pPr marL="0" lvl="0" indent="0" algn="just">
              <a:spcBef>
                <a:spcPts val="0"/>
              </a:spcBef>
              <a:buNone/>
            </a:pPr>
            <a:r>
              <a:rPr lang="en" sz="1800"/>
              <a:t>-</a:t>
            </a:r>
            <a:r>
              <a:rPr lang="en"/>
              <a:t>Disadvantage: lost package and hard to trace back</a:t>
            </a:r>
          </a:p>
          <a:p>
            <a:pPr marL="0" lvl="0" indent="0">
              <a:spcBef>
                <a:spcPts val="0"/>
              </a:spcBef>
              <a:buNone/>
            </a:pPr>
            <a:endParaRPr/>
          </a:p>
        </p:txBody>
      </p:sp>
      <p:sp>
        <p:nvSpPr>
          <p:cNvPr id="547" name="Shape 547"/>
          <p:cNvSpPr txBox="1"/>
          <p:nvPr/>
        </p:nvSpPr>
        <p:spPr>
          <a:xfrm>
            <a:off x="3112025" y="1099375"/>
            <a:ext cx="2348400" cy="1468200"/>
          </a:xfrm>
          <a:prstGeom prst="rect">
            <a:avLst/>
          </a:prstGeom>
          <a:noFill/>
          <a:ln>
            <a:noFill/>
          </a:ln>
        </p:spPr>
        <p:txBody>
          <a:bodyPr wrap="square" lIns="91425" tIns="91425" rIns="91425" bIns="91425" anchor="t" anchorCtr="0">
            <a:noAutofit/>
          </a:bodyPr>
          <a:lstStyle/>
          <a:p>
            <a:pPr marL="457200" lvl="0" indent="-342900" rtl="0">
              <a:spcBef>
                <a:spcPts val="0"/>
              </a:spcBef>
              <a:buSzPts val="1800"/>
              <a:buChar char="●"/>
            </a:pPr>
            <a:r>
              <a:rPr lang="en" sz="1800"/>
              <a:t>Tracking Carrier</a:t>
            </a:r>
          </a:p>
          <a:p>
            <a:pPr marL="0" lvl="0" indent="0" algn="just" rtl="0">
              <a:spcBef>
                <a:spcPts val="0"/>
              </a:spcBef>
              <a:buNone/>
            </a:pPr>
            <a:r>
              <a:rPr lang="en"/>
              <a:t>-Advantage: improve delivery efficiency </a:t>
            </a:r>
          </a:p>
          <a:p>
            <a:pPr marL="0" lvl="0" indent="0" algn="just" rtl="0">
              <a:spcBef>
                <a:spcPts val="0"/>
              </a:spcBef>
              <a:buNone/>
            </a:pPr>
            <a:endParaRPr/>
          </a:p>
          <a:p>
            <a:pPr marL="0" lvl="0" indent="0" algn="just" rtl="0">
              <a:spcBef>
                <a:spcPts val="0"/>
              </a:spcBef>
              <a:buNone/>
            </a:pPr>
            <a:r>
              <a:rPr lang="en"/>
              <a:t>-Disadvantage: the problem of losing package still not be solved </a:t>
            </a:r>
          </a:p>
        </p:txBody>
      </p:sp>
      <p:sp>
        <p:nvSpPr>
          <p:cNvPr id="548" name="Shape 548"/>
          <p:cNvSpPr txBox="1"/>
          <p:nvPr/>
        </p:nvSpPr>
        <p:spPr>
          <a:xfrm>
            <a:off x="5904200" y="476300"/>
            <a:ext cx="2348400" cy="1218900"/>
          </a:xfrm>
          <a:prstGeom prst="rect">
            <a:avLst/>
          </a:prstGeom>
          <a:noFill/>
          <a:ln>
            <a:noFill/>
          </a:ln>
        </p:spPr>
        <p:txBody>
          <a:bodyPr wrap="square" lIns="91425" tIns="91425" rIns="91425" bIns="91425" anchor="t" anchorCtr="0">
            <a:noAutofit/>
          </a:bodyPr>
          <a:lstStyle/>
          <a:p>
            <a:pPr marL="457200" lvl="0" indent="-317500" rtl="0">
              <a:spcBef>
                <a:spcPts val="0"/>
              </a:spcBef>
              <a:buSzPts val="1400"/>
              <a:buChar char="●"/>
            </a:pPr>
            <a:r>
              <a:rPr lang="en"/>
              <a:t>Tracking Package</a:t>
            </a:r>
          </a:p>
          <a:p>
            <a:pPr marL="0" lvl="0" indent="0" algn="just" rtl="0">
              <a:spcBef>
                <a:spcPts val="0"/>
              </a:spcBef>
              <a:buNone/>
            </a:pPr>
            <a:r>
              <a:rPr lang="en"/>
              <a:t>-Utilize GPS tracing the package in real time</a:t>
            </a:r>
          </a:p>
          <a:p>
            <a:pPr marL="0" lvl="0" indent="0" algn="just" rtl="0">
              <a:spcBef>
                <a:spcPts val="0"/>
              </a:spcBef>
              <a:buNone/>
            </a:pPr>
            <a:endParaRPr/>
          </a:p>
          <a:p>
            <a:pPr marL="0" lvl="0" indent="0" algn="just" rtl="0">
              <a:spcBef>
                <a:spcPts val="0"/>
              </a:spcBef>
              <a:buNone/>
            </a:pPr>
            <a:r>
              <a:rPr lang="en"/>
              <a:t>-Precisely control the delivery time</a:t>
            </a:r>
          </a:p>
          <a:p>
            <a:pPr marL="0" lvl="0" indent="0" algn="just" rtl="0">
              <a:spcBef>
                <a:spcPts val="0"/>
              </a:spcBef>
              <a:buNone/>
            </a:pPr>
            <a:endParaRPr/>
          </a:p>
          <a:p>
            <a:pPr marL="0" lvl="0" indent="0" algn="just" rtl="0">
              <a:spcBef>
                <a:spcPts val="0"/>
              </a:spcBef>
              <a:buNone/>
            </a:pPr>
            <a:r>
              <a:rPr lang="en"/>
              <a:t>-Easy to find lost package</a:t>
            </a:r>
          </a:p>
          <a:p>
            <a:pPr marL="0" lvl="0" indent="0">
              <a:spcBef>
                <a:spcPts val="0"/>
              </a:spcBef>
              <a:buNone/>
            </a:pPr>
            <a:endParaRPr/>
          </a:p>
        </p:txBody>
      </p:sp>
      <p:sp>
        <p:nvSpPr>
          <p:cNvPr id="549" name="Shape 549"/>
          <p:cNvSpPr txBox="1"/>
          <p:nvPr/>
        </p:nvSpPr>
        <p:spPr>
          <a:xfrm>
            <a:off x="6794600" y="43225"/>
            <a:ext cx="1737600" cy="512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Xiting Wang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69850" rtl="0">
              <a:spcBef>
                <a:spcPts val="0"/>
              </a:spcBef>
              <a:buClr>
                <a:schemeClr val="dk1"/>
              </a:buClr>
              <a:buSzPts val="1100"/>
              <a:buFont typeface="Arial"/>
              <a:buNone/>
            </a:pPr>
            <a:r>
              <a:rPr lang="en"/>
              <a:t>Technology Road map</a:t>
            </a:r>
          </a:p>
        </p:txBody>
      </p:sp>
      <p:sp>
        <p:nvSpPr>
          <p:cNvPr id="555" name="Shape 555"/>
          <p:cNvSpPr txBox="1"/>
          <p:nvPr/>
        </p:nvSpPr>
        <p:spPr>
          <a:xfrm>
            <a:off x="501400" y="1156150"/>
            <a:ext cx="1780800" cy="1936500"/>
          </a:xfrm>
          <a:prstGeom prst="rect">
            <a:avLst/>
          </a:prstGeom>
          <a:noFill/>
          <a:ln>
            <a:noFill/>
          </a:ln>
        </p:spPr>
        <p:txBody>
          <a:bodyPr wrap="square" lIns="91425" tIns="91425" rIns="91425" bIns="91425" anchor="t" anchorCtr="0">
            <a:noAutofit/>
          </a:bodyPr>
          <a:lstStyle/>
          <a:p>
            <a:pPr marL="457200" lvl="0" indent="-342900" rtl="0">
              <a:spcBef>
                <a:spcPts val="0"/>
              </a:spcBef>
              <a:buClr>
                <a:srgbClr val="313131"/>
              </a:buClr>
              <a:buSzPts val="1800"/>
              <a:buChar char="●"/>
            </a:pPr>
            <a:r>
              <a:rPr lang="en" sz="1800">
                <a:solidFill>
                  <a:srgbClr val="313131"/>
                </a:solidFill>
                <a:highlight>
                  <a:srgbClr val="FFFFFF"/>
                </a:highlight>
              </a:rPr>
              <a:t>vehicle</a:t>
            </a:r>
          </a:p>
          <a:p>
            <a:pPr marL="0" lvl="0" indent="0" rtl="0">
              <a:spcBef>
                <a:spcPts val="0"/>
              </a:spcBef>
              <a:buNone/>
            </a:pPr>
            <a:r>
              <a:rPr lang="en">
                <a:solidFill>
                  <a:srgbClr val="313131"/>
                </a:solidFill>
                <a:highlight>
                  <a:srgbClr val="FFFFFF"/>
                </a:highlight>
              </a:rPr>
              <a:t>-Constrain by the traffic condition</a:t>
            </a:r>
          </a:p>
          <a:p>
            <a:pPr marL="0" lvl="0" indent="0" rtl="0">
              <a:spcBef>
                <a:spcPts val="0"/>
              </a:spcBef>
              <a:buNone/>
            </a:pPr>
            <a:endParaRPr>
              <a:solidFill>
                <a:srgbClr val="313131"/>
              </a:solidFill>
              <a:highlight>
                <a:srgbClr val="FFFFFF"/>
              </a:highlight>
            </a:endParaRPr>
          </a:p>
          <a:p>
            <a:pPr marL="0" lvl="0" indent="0" rtl="0">
              <a:spcBef>
                <a:spcPts val="0"/>
              </a:spcBef>
              <a:buNone/>
            </a:pPr>
            <a:r>
              <a:rPr lang="en">
                <a:solidFill>
                  <a:srgbClr val="313131"/>
                </a:solidFill>
                <a:highlight>
                  <a:srgbClr val="FFFFFF"/>
                </a:highlight>
              </a:rPr>
              <a:t>-Time consuming</a:t>
            </a:r>
          </a:p>
        </p:txBody>
      </p:sp>
      <p:pic>
        <p:nvPicPr>
          <p:cNvPr id="556" name="Shape 556"/>
          <p:cNvPicPr preferRelativeResize="0"/>
          <p:nvPr/>
        </p:nvPicPr>
        <p:blipFill>
          <a:blip r:embed="rId3">
            <a:alphaModFix/>
          </a:blip>
          <a:stretch>
            <a:fillRect/>
          </a:stretch>
        </p:blipFill>
        <p:spPr>
          <a:xfrm>
            <a:off x="847225" y="4073425"/>
            <a:ext cx="1500873" cy="402000"/>
          </a:xfrm>
          <a:prstGeom prst="rect">
            <a:avLst/>
          </a:prstGeom>
          <a:noFill/>
          <a:ln>
            <a:noFill/>
          </a:ln>
        </p:spPr>
      </p:pic>
      <p:pic>
        <p:nvPicPr>
          <p:cNvPr id="557" name="Shape 557"/>
          <p:cNvPicPr preferRelativeResize="0"/>
          <p:nvPr/>
        </p:nvPicPr>
        <p:blipFill>
          <a:blip r:embed="rId4">
            <a:alphaModFix/>
          </a:blip>
          <a:stretch>
            <a:fillRect/>
          </a:stretch>
        </p:blipFill>
        <p:spPr>
          <a:xfrm>
            <a:off x="3889538" y="933725"/>
            <a:ext cx="1364925" cy="864800"/>
          </a:xfrm>
          <a:prstGeom prst="rect">
            <a:avLst/>
          </a:prstGeom>
          <a:noFill/>
          <a:ln>
            <a:noFill/>
          </a:ln>
        </p:spPr>
      </p:pic>
      <p:pic>
        <p:nvPicPr>
          <p:cNvPr id="558" name="Shape 558"/>
          <p:cNvPicPr preferRelativeResize="0"/>
          <p:nvPr/>
        </p:nvPicPr>
        <p:blipFill>
          <a:blip r:embed="rId5">
            <a:alphaModFix/>
          </a:blip>
          <a:stretch>
            <a:fillRect/>
          </a:stretch>
        </p:blipFill>
        <p:spPr>
          <a:xfrm>
            <a:off x="7339200" y="3578955"/>
            <a:ext cx="1635099" cy="948575"/>
          </a:xfrm>
          <a:prstGeom prst="rect">
            <a:avLst/>
          </a:prstGeom>
          <a:noFill/>
          <a:ln>
            <a:noFill/>
          </a:ln>
        </p:spPr>
      </p:pic>
      <p:pic>
        <p:nvPicPr>
          <p:cNvPr id="559" name="Shape 559"/>
          <p:cNvPicPr preferRelativeResize="0"/>
          <p:nvPr/>
        </p:nvPicPr>
        <p:blipFill>
          <a:blip r:embed="rId6">
            <a:alphaModFix/>
          </a:blip>
          <a:stretch>
            <a:fillRect/>
          </a:stretch>
        </p:blipFill>
        <p:spPr>
          <a:xfrm>
            <a:off x="501399" y="2393175"/>
            <a:ext cx="1906077" cy="1429550"/>
          </a:xfrm>
          <a:prstGeom prst="rect">
            <a:avLst/>
          </a:prstGeom>
          <a:noFill/>
          <a:ln>
            <a:noFill/>
          </a:ln>
        </p:spPr>
      </p:pic>
      <p:sp>
        <p:nvSpPr>
          <p:cNvPr id="560" name="Shape 560"/>
          <p:cNvSpPr txBox="1"/>
          <p:nvPr/>
        </p:nvSpPr>
        <p:spPr>
          <a:xfrm>
            <a:off x="3284925" y="1927725"/>
            <a:ext cx="2645100" cy="2599800"/>
          </a:xfrm>
          <a:prstGeom prst="rect">
            <a:avLst/>
          </a:prstGeom>
          <a:noFill/>
          <a:ln>
            <a:noFill/>
          </a:ln>
        </p:spPr>
        <p:txBody>
          <a:bodyPr wrap="square" lIns="91425" tIns="91425" rIns="91425" bIns="91425" anchor="t" anchorCtr="0">
            <a:noAutofit/>
          </a:bodyPr>
          <a:lstStyle/>
          <a:p>
            <a:pPr marL="457200" lvl="0" indent="-317500" rtl="0">
              <a:spcBef>
                <a:spcPts val="0"/>
              </a:spcBef>
              <a:buSzPts val="1400"/>
              <a:buChar char="●"/>
            </a:pPr>
            <a:r>
              <a:rPr lang="en"/>
              <a:t>Drone</a:t>
            </a:r>
          </a:p>
          <a:p>
            <a:pPr marL="0" lvl="0" indent="0" algn="just" rtl="0">
              <a:spcBef>
                <a:spcPts val="0"/>
              </a:spcBef>
              <a:buNone/>
            </a:pPr>
            <a:r>
              <a:rPr lang="en"/>
              <a:t>-Increasing delivery speed</a:t>
            </a:r>
          </a:p>
          <a:p>
            <a:pPr marL="0" lvl="0" indent="0" algn="just" rtl="0">
              <a:spcBef>
                <a:spcPts val="0"/>
              </a:spcBef>
              <a:buNone/>
            </a:pPr>
            <a:endParaRPr>
              <a:solidFill>
                <a:srgbClr val="313131"/>
              </a:solidFill>
            </a:endParaRPr>
          </a:p>
          <a:p>
            <a:pPr marL="0" lvl="0" indent="0" algn="just" rtl="0">
              <a:spcBef>
                <a:spcPts val="0"/>
              </a:spcBef>
              <a:buNone/>
            </a:pPr>
            <a:r>
              <a:rPr lang="en"/>
              <a:t>-</a:t>
            </a:r>
            <a:r>
              <a:rPr lang="en">
                <a:solidFill>
                  <a:srgbClr val="313131"/>
                </a:solidFill>
              </a:rPr>
              <a:t>Delivery to poor infrastructure</a:t>
            </a:r>
          </a:p>
          <a:p>
            <a:pPr marL="0" lvl="0" indent="0" algn="just" rtl="0">
              <a:spcBef>
                <a:spcPts val="0"/>
              </a:spcBef>
              <a:buNone/>
            </a:pPr>
            <a:r>
              <a:rPr lang="en">
                <a:solidFill>
                  <a:srgbClr val="313131"/>
                </a:solidFill>
              </a:rPr>
              <a:t> </a:t>
            </a:r>
            <a:r>
              <a:rPr lang="en" sz="1800">
                <a:solidFill>
                  <a:srgbClr val="313131"/>
                </a:solidFill>
              </a:rPr>
              <a:t>					</a:t>
            </a:r>
          </a:p>
          <a:p>
            <a:pPr marL="0" lvl="0" indent="933450" rtl="0">
              <a:lnSpc>
                <a:spcPct val="115000"/>
              </a:lnSpc>
              <a:spcBef>
                <a:spcPts val="0"/>
              </a:spcBef>
              <a:buClr>
                <a:schemeClr val="dk1"/>
              </a:buClr>
              <a:buSzPts val="1100"/>
              <a:buFont typeface="Arial"/>
              <a:buNone/>
            </a:pPr>
            <a:r>
              <a:rPr lang="en" sz="1800">
                <a:solidFill>
                  <a:srgbClr val="313131"/>
                </a:solidFill>
              </a:rPr>
              <a:t>				</a:t>
            </a:r>
          </a:p>
          <a:p>
            <a:pPr marL="0" lvl="0" indent="933450" rtl="0">
              <a:lnSpc>
                <a:spcPct val="115000"/>
              </a:lnSpc>
              <a:spcBef>
                <a:spcPts val="0"/>
              </a:spcBef>
              <a:buClr>
                <a:schemeClr val="dk1"/>
              </a:buClr>
              <a:buSzPts val="1100"/>
              <a:buFont typeface="Arial"/>
              <a:buNone/>
            </a:pPr>
            <a:r>
              <a:rPr lang="en" sz="1800">
                <a:solidFill>
                  <a:srgbClr val="313131"/>
                </a:solidFill>
              </a:rPr>
              <a:t>			</a:t>
            </a:r>
          </a:p>
          <a:p>
            <a:pPr marL="0" lvl="0" indent="933450" rtl="0">
              <a:lnSpc>
                <a:spcPct val="115000"/>
              </a:lnSpc>
              <a:spcBef>
                <a:spcPts val="0"/>
              </a:spcBef>
              <a:buClr>
                <a:schemeClr val="dk1"/>
              </a:buClr>
              <a:buSzPts val="1100"/>
              <a:buFont typeface="Arial"/>
              <a:buNone/>
            </a:pPr>
            <a:r>
              <a:rPr lang="en" sz="1800">
                <a:solidFill>
                  <a:srgbClr val="313131"/>
                </a:solidFill>
              </a:rPr>
              <a:t>		</a:t>
            </a:r>
          </a:p>
          <a:p>
            <a:pPr marL="0" lvl="0" indent="0" rtl="0">
              <a:spcBef>
                <a:spcPts val="0"/>
              </a:spcBef>
              <a:buNone/>
            </a:pPr>
            <a:endParaRPr/>
          </a:p>
        </p:txBody>
      </p:sp>
      <p:pic>
        <p:nvPicPr>
          <p:cNvPr id="561" name="Shape 561"/>
          <p:cNvPicPr preferRelativeResize="0"/>
          <p:nvPr/>
        </p:nvPicPr>
        <p:blipFill>
          <a:blip r:embed="rId7">
            <a:alphaModFix/>
          </a:blip>
          <a:stretch>
            <a:fillRect/>
          </a:stretch>
        </p:blipFill>
        <p:spPr>
          <a:xfrm>
            <a:off x="3492227" y="3184375"/>
            <a:ext cx="2161197" cy="1215675"/>
          </a:xfrm>
          <a:prstGeom prst="rect">
            <a:avLst/>
          </a:prstGeom>
          <a:noFill/>
          <a:ln>
            <a:noFill/>
          </a:ln>
        </p:spPr>
      </p:pic>
      <p:sp>
        <p:nvSpPr>
          <p:cNvPr id="562" name="Shape 562"/>
          <p:cNvSpPr txBox="1"/>
          <p:nvPr/>
        </p:nvSpPr>
        <p:spPr>
          <a:xfrm>
            <a:off x="6198125" y="190175"/>
            <a:ext cx="2429100" cy="2057400"/>
          </a:xfrm>
          <a:prstGeom prst="rect">
            <a:avLst/>
          </a:prstGeom>
          <a:noFill/>
          <a:ln>
            <a:noFill/>
          </a:ln>
        </p:spPr>
        <p:txBody>
          <a:bodyPr wrap="square" lIns="91425" tIns="91425" rIns="91425" bIns="91425" anchor="t" anchorCtr="0">
            <a:noAutofit/>
          </a:bodyPr>
          <a:lstStyle/>
          <a:p>
            <a:pPr marL="457200" lvl="0" indent="-317500" rtl="0">
              <a:spcBef>
                <a:spcPts val="0"/>
              </a:spcBef>
              <a:buSzPts val="1400"/>
              <a:buChar char="●"/>
            </a:pPr>
            <a:r>
              <a:rPr lang="en"/>
              <a:t>Robot</a:t>
            </a:r>
          </a:p>
          <a:p>
            <a:pPr marL="0" lvl="0" indent="0" rtl="0">
              <a:lnSpc>
                <a:spcPct val="115000"/>
              </a:lnSpc>
              <a:spcBef>
                <a:spcPts val="0"/>
              </a:spcBef>
              <a:spcAft>
                <a:spcPts val="200"/>
              </a:spcAft>
              <a:buNone/>
            </a:pPr>
            <a:r>
              <a:rPr lang="en">
                <a:solidFill>
                  <a:schemeClr val="dk1"/>
                </a:solidFill>
              </a:rPr>
              <a:t>-Customize delivery</a:t>
            </a:r>
          </a:p>
          <a:p>
            <a:pPr marL="0" lvl="0" indent="0" rtl="0">
              <a:lnSpc>
                <a:spcPct val="115000"/>
              </a:lnSpc>
              <a:spcBef>
                <a:spcPts val="0"/>
              </a:spcBef>
              <a:spcAft>
                <a:spcPts val="200"/>
              </a:spcAft>
              <a:buNone/>
            </a:pPr>
            <a:r>
              <a:rPr lang="en">
                <a:solidFill>
                  <a:schemeClr val="dk1"/>
                </a:solidFill>
              </a:rPr>
              <a:t>-Reduce environmental problem</a:t>
            </a:r>
          </a:p>
          <a:p>
            <a:pPr marL="0" lvl="0" indent="0" rtl="0">
              <a:lnSpc>
                <a:spcPct val="115000"/>
              </a:lnSpc>
              <a:spcBef>
                <a:spcPts val="0"/>
              </a:spcBef>
              <a:spcAft>
                <a:spcPts val="200"/>
              </a:spcAft>
              <a:buNone/>
            </a:pPr>
            <a:r>
              <a:rPr lang="en">
                <a:solidFill>
                  <a:schemeClr val="dk1"/>
                </a:solidFill>
              </a:rPr>
              <a:t>-Reduce the workload for human</a:t>
            </a:r>
          </a:p>
          <a:p>
            <a:pPr marL="0" lvl="0" indent="0" rtl="0">
              <a:spcBef>
                <a:spcPts val="0"/>
              </a:spcBef>
              <a:buNone/>
            </a:pPr>
            <a:endParaRPr/>
          </a:p>
        </p:txBody>
      </p:sp>
      <p:pic>
        <p:nvPicPr>
          <p:cNvPr id="563" name="Shape 563" descr="“Human like robots”的图片搜索结果"/>
          <p:cNvPicPr preferRelativeResize="0"/>
          <p:nvPr/>
        </p:nvPicPr>
        <p:blipFill>
          <a:blip r:embed="rId8">
            <a:alphaModFix/>
          </a:blip>
          <a:stretch>
            <a:fillRect/>
          </a:stretch>
        </p:blipFill>
        <p:spPr>
          <a:xfrm>
            <a:off x="6466025" y="1927725"/>
            <a:ext cx="2161200" cy="1080600"/>
          </a:xfrm>
          <a:prstGeom prst="rect">
            <a:avLst/>
          </a:prstGeom>
          <a:noFill/>
          <a:ln>
            <a:noFill/>
          </a:ln>
        </p:spPr>
      </p:pic>
      <p:sp>
        <p:nvSpPr>
          <p:cNvPr id="564" name="Shape 564"/>
          <p:cNvSpPr txBox="1"/>
          <p:nvPr/>
        </p:nvSpPr>
        <p:spPr>
          <a:xfrm>
            <a:off x="7729600" y="3092638"/>
            <a:ext cx="1244700" cy="4020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2025</a:t>
            </a:r>
          </a:p>
        </p:txBody>
      </p:sp>
      <p:sp>
        <p:nvSpPr>
          <p:cNvPr id="565" name="Shape 565"/>
          <p:cNvSpPr txBox="1"/>
          <p:nvPr/>
        </p:nvSpPr>
        <p:spPr>
          <a:xfrm>
            <a:off x="4728425" y="77800"/>
            <a:ext cx="1737600" cy="512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Xiting Wang</a:t>
            </a:r>
          </a:p>
        </p:txBody>
      </p:sp>
      <p:sp>
        <p:nvSpPr>
          <p:cNvPr id="566" name="Shape 566"/>
          <p:cNvSpPr txBox="1"/>
          <p:nvPr/>
        </p:nvSpPr>
        <p:spPr>
          <a:xfrm>
            <a:off x="233400" y="821225"/>
            <a:ext cx="1556100" cy="334800"/>
          </a:xfrm>
          <a:prstGeom prst="rect">
            <a:avLst/>
          </a:prstGeom>
          <a:noFill/>
          <a:ln>
            <a:noFill/>
          </a:ln>
        </p:spPr>
        <p:txBody>
          <a:bodyPr wrap="square" lIns="91425" tIns="91425" rIns="91425" bIns="91425" anchor="t" anchorCtr="0">
            <a:noAutofit/>
          </a:bodyPr>
          <a:lstStyle/>
          <a:p>
            <a:pPr marL="0" lvl="0" indent="0">
              <a:spcBef>
                <a:spcPts val="0"/>
              </a:spcBef>
              <a:buNone/>
            </a:pPr>
            <a:r>
              <a:rPr lang="en"/>
              <a:t>Delivery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body" idx="1"/>
          </p:nvPr>
        </p:nvSpPr>
        <p:spPr>
          <a:xfrm>
            <a:off x="227012" y="1189365"/>
            <a:ext cx="8691600" cy="603600"/>
          </a:xfrm>
          <a:prstGeom prst="rect">
            <a:avLst/>
          </a:prstGeom>
        </p:spPr>
        <p:txBody>
          <a:bodyPr wrap="square" lIns="91425" tIns="91425" rIns="91425" bIns="91425" anchor="ctr" anchorCtr="0">
            <a:noAutofit/>
          </a:bodyPr>
          <a:lstStyle/>
          <a:p>
            <a:pPr marL="0" lvl="0" indent="0" rtl="0">
              <a:spcBef>
                <a:spcPts val="0"/>
              </a:spcBef>
              <a:spcAft>
                <a:spcPts val="0"/>
              </a:spcAft>
              <a:buNone/>
            </a:pPr>
            <a:endParaRPr/>
          </a:p>
          <a:p>
            <a:pPr marL="0" lvl="0" indent="0">
              <a:spcBef>
                <a:spcPts val="0"/>
              </a:spcBef>
              <a:buNone/>
            </a:pPr>
            <a:endParaRPr/>
          </a:p>
        </p:txBody>
      </p:sp>
      <p:sp>
        <p:nvSpPr>
          <p:cNvPr id="572" name="Shape 572"/>
          <p:cNvSpPr txBox="1">
            <a:spLocks noGrp="1"/>
          </p:cNvSpPr>
          <p:nvPr>
            <p:ph type="title"/>
          </p:nvPr>
        </p:nvSpPr>
        <p:spPr>
          <a:xfrm>
            <a:off x="754338" y="1947590"/>
            <a:ext cx="7303200" cy="402000"/>
          </a:xfrm>
          <a:prstGeom prst="rect">
            <a:avLst/>
          </a:prstGeom>
        </p:spPr>
        <p:txBody>
          <a:bodyPr wrap="square" lIns="91425" tIns="91425" rIns="91425" bIns="91425" anchor="t" anchorCtr="0">
            <a:noAutofit/>
          </a:bodyPr>
          <a:lstStyle/>
          <a:p>
            <a:pPr marL="0" lvl="0" indent="0" algn="ctr">
              <a:spcBef>
                <a:spcPts val="0"/>
              </a:spcBef>
              <a:buNone/>
            </a:pPr>
            <a:r>
              <a:rPr lang="en"/>
              <a:t>Business Model</a:t>
            </a:r>
          </a:p>
        </p:txBody>
      </p:sp>
      <p:sp>
        <p:nvSpPr>
          <p:cNvPr id="573" name="Shape 573"/>
          <p:cNvSpPr txBox="1">
            <a:spLocks noGrp="1"/>
          </p:cNvSpPr>
          <p:nvPr>
            <p:ph type="body" idx="2"/>
          </p:nvPr>
        </p:nvSpPr>
        <p:spPr>
          <a:xfrm>
            <a:off x="227012" y="1919150"/>
            <a:ext cx="8691600" cy="2651400"/>
          </a:xfrm>
          <a:prstGeom prst="rect">
            <a:avLst/>
          </a:prstGeom>
        </p:spPr>
        <p:txBody>
          <a:bodyPr wrap="square" lIns="91425" tIns="91425" rIns="91425" bIns="91425" anchor="t" anchorCtr="0">
            <a:noAutofit/>
          </a:bodyPr>
          <a:lstStyle/>
          <a:p>
            <a:pPr marL="285750" lvl="0" indent="-57150">
              <a:spcBef>
                <a:spcPts val="0"/>
              </a:spcBef>
              <a:buNone/>
            </a:pPr>
            <a:endParaRPr/>
          </a:p>
        </p:txBody>
      </p:sp>
      <p:sp>
        <p:nvSpPr>
          <p:cNvPr id="574" name="Shape 574"/>
          <p:cNvSpPr txBox="1"/>
          <p:nvPr/>
        </p:nvSpPr>
        <p:spPr>
          <a:xfrm>
            <a:off x="6682100" y="20725"/>
            <a:ext cx="1737600" cy="512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Xiting Wang</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body" idx="1"/>
          </p:nvPr>
        </p:nvSpPr>
        <p:spPr>
          <a:xfrm>
            <a:off x="227012" y="1189365"/>
            <a:ext cx="8691600" cy="603600"/>
          </a:xfrm>
          <a:prstGeom prst="rect">
            <a:avLst/>
          </a:prstGeom>
        </p:spPr>
        <p:txBody>
          <a:bodyPr wrap="square" lIns="91425" tIns="91425" rIns="91425" bIns="91425" anchor="ctr" anchorCtr="0">
            <a:noAutofit/>
          </a:bodyPr>
          <a:lstStyle/>
          <a:p>
            <a:pPr marL="0" lvl="0" indent="0">
              <a:spcBef>
                <a:spcPts val="0"/>
              </a:spcBef>
              <a:buNone/>
            </a:pPr>
            <a:endParaRPr/>
          </a:p>
        </p:txBody>
      </p:sp>
      <p:sp>
        <p:nvSpPr>
          <p:cNvPr id="580" name="Shape 580"/>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a:spcBef>
                <a:spcPts val="0"/>
              </a:spcBef>
              <a:buNone/>
            </a:pPr>
            <a:r>
              <a:rPr lang="en"/>
              <a:t>Business Model</a:t>
            </a:r>
          </a:p>
        </p:txBody>
      </p:sp>
      <p:sp>
        <p:nvSpPr>
          <p:cNvPr id="581" name="Shape 581"/>
          <p:cNvSpPr txBox="1"/>
          <p:nvPr/>
        </p:nvSpPr>
        <p:spPr>
          <a:xfrm>
            <a:off x="7001525" y="522075"/>
            <a:ext cx="1521300" cy="538500"/>
          </a:xfrm>
          <a:prstGeom prst="rect">
            <a:avLst/>
          </a:prstGeom>
          <a:noFill/>
          <a:ln>
            <a:noFill/>
          </a:ln>
        </p:spPr>
        <p:txBody>
          <a:bodyPr wrap="square" lIns="91425" tIns="91425" rIns="91425" bIns="91425" anchor="t" anchorCtr="0">
            <a:noAutofit/>
          </a:bodyPr>
          <a:lstStyle/>
          <a:p>
            <a:pPr marL="0" lvl="0" indent="0">
              <a:spcBef>
                <a:spcPts val="0"/>
              </a:spcBef>
              <a:buNone/>
            </a:pPr>
            <a:r>
              <a:rPr lang="en"/>
              <a:t>Xiting Wang</a:t>
            </a:r>
          </a:p>
        </p:txBody>
      </p:sp>
      <p:pic>
        <p:nvPicPr>
          <p:cNvPr id="582" name="Shape 582"/>
          <p:cNvPicPr preferRelativeResize="0"/>
          <p:nvPr/>
        </p:nvPicPr>
        <p:blipFill>
          <a:blip r:embed="rId3">
            <a:alphaModFix/>
          </a:blip>
          <a:stretch>
            <a:fillRect/>
          </a:stretch>
        </p:blipFill>
        <p:spPr>
          <a:xfrm>
            <a:off x="576694" y="887675"/>
            <a:ext cx="7659630" cy="37488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Shape 587"/>
          <p:cNvSpPr txBox="1">
            <a:spLocks noGrp="1"/>
          </p:cNvSpPr>
          <p:nvPr>
            <p:ph type="body" idx="1"/>
          </p:nvPr>
        </p:nvSpPr>
        <p:spPr>
          <a:xfrm>
            <a:off x="226200" y="1863660"/>
            <a:ext cx="8691600" cy="1213800"/>
          </a:xfrm>
          <a:prstGeom prst="rect">
            <a:avLst/>
          </a:prstGeom>
        </p:spPr>
        <p:txBody>
          <a:bodyPr wrap="square" lIns="91425" tIns="91425" rIns="91425" bIns="91425" anchor="ctr" anchorCtr="0">
            <a:noAutofit/>
          </a:bodyPr>
          <a:lstStyle/>
          <a:p>
            <a:pPr marL="0" lvl="0" indent="0" rtl="0">
              <a:spcBef>
                <a:spcPts val="0"/>
              </a:spcBef>
              <a:buNone/>
            </a:pPr>
            <a:r>
              <a:rPr lang="en" b="1"/>
              <a:t>Delivery development</a:t>
            </a:r>
          </a:p>
          <a:p>
            <a:pPr marL="0" lvl="0" indent="0" rtl="0">
              <a:spcBef>
                <a:spcPts val="0"/>
              </a:spcBef>
              <a:buNone/>
            </a:pPr>
            <a:r>
              <a:rPr lang="en" sz="1800"/>
              <a:t>Cooperate with Google to optimize better routing system</a:t>
            </a:r>
          </a:p>
          <a:p>
            <a:pPr marL="0" lvl="0" indent="0" rtl="0">
              <a:spcBef>
                <a:spcPts val="0"/>
              </a:spcBef>
              <a:buNone/>
            </a:pPr>
            <a:r>
              <a:rPr lang="en" sz="1800"/>
              <a:t>Cooperate with drones companies to create new delivery method </a:t>
            </a:r>
          </a:p>
          <a:p>
            <a:pPr marL="0" lvl="0" indent="0" rtl="0">
              <a:spcBef>
                <a:spcPts val="0"/>
              </a:spcBef>
              <a:buNone/>
            </a:pPr>
            <a:r>
              <a:rPr lang="en" b="1"/>
              <a:t>Customer</a:t>
            </a:r>
          </a:p>
          <a:p>
            <a:pPr marL="0" lvl="0" indent="0" rtl="0">
              <a:spcBef>
                <a:spcPts val="0"/>
              </a:spcBef>
              <a:buNone/>
            </a:pPr>
            <a:r>
              <a:rPr lang="en" sz="1800"/>
              <a:t>Cooperate with large wholesale companies</a:t>
            </a:r>
          </a:p>
          <a:p>
            <a:pPr marL="0" lvl="0" indent="0">
              <a:spcBef>
                <a:spcPts val="0"/>
              </a:spcBef>
              <a:buNone/>
            </a:pPr>
            <a:endParaRPr/>
          </a:p>
        </p:txBody>
      </p:sp>
      <p:sp>
        <p:nvSpPr>
          <p:cNvPr id="588" name="Shape 588"/>
          <p:cNvSpPr txBox="1">
            <a:spLocks noGrp="1"/>
          </p:cNvSpPr>
          <p:nvPr>
            <p:ph type="title"/>
          </p:nvPr>
        </p:nvSpPr>
        <p:spPr>
          <a:xfrm>
            <a:off x="262987" y="205978"/>
            <a:ext cx="7923600" cy="857400"/>
          </a:xfrm>
          <a:prstGeom prst="rect">
            <a:avLst/>
          </a:prstGeom>
        </p:spPr>
        <p:txBody>
          <a:bodyPr wrap="square" lIns="91425" tIns="91425" rIns="91425" bIns="91425" anchor="t" anchorCtr="0">
            <a:noAutofit/>
          </a:bodyPr>
          <a:lstStyle/>
          <a:p>
            <a:pPr marL="0" lvl="0" indent="0">
              <a:spcBef>
                <a:spcPts val="0"/>
              </a:spcBef>
              <a:buNone/>
            </a:pPr>
            <a:r>
              <a:rPr lang="en"/>
              <a:t>Business Model Alignment</a:t>
            </a:r>
          </a:p>
        </p:txBody>
      </p:sp>
      <p:sp>
        <p:nvSpPr>
          <p:cNvPr id="589" name="Shape 589"/>
          <p:cNvSpPr txBox="1"/>
          <p:nvPr/>
        </p:nvSpPr>
        <p:spPr>
          <a:xfrm>
            <a:off x="7263925" y="754575"/>
            <a:ext cx="1737600" cy="512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Xiting Wang</a:t>
            </a:r>
          </a:p>
        </p:txBody>
      </p:sp>
      <p:sp>
        <p:nvSpPr>
          <p:cNvPr id="590" name="Shape 590"/>
          <p:cNvSpPr txBox="1"/>
          <p:nvPr/>
        </p:nvSpPr>
        <p:spPr>
          <a:xfrm>
            <a:off x="475450" y="2446400"/>
            <a:ext cx="1737600" cy="4062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txBox="1">
            <a:spLocks noGrp="1"/>
          </p:cNvSpPr>
          <p:nvPr>
            <p:ph type="body" idx="1"/>
          </p:nvPr>
        </p:nvSpPr>
        <p:spPr>
          <a:xfrm>
            <a:off x="226212" y="1849490"/>
            <a:ext cx="8691600" cy="603600"/>
          </a:xfrm>
          <a:prstGeom prst="rect">
            <a:avLst/>
          </a:prstGeom>
        </p:spPr>
        <p:txBody>
          <a:bodyPr wrap="square" lIns="91425" tIns="91425" rIns="91425" bIns="91425" anchor="ctr" anchorCtr="0">
            <a:noAutofit/>
          </a:bodyPr>
          <a:lstStyle/>
          <a:p>
            <a:pPr marL="457200" lvl="0" indent="-342900" rtl="0">
              <a:spcBef>
                <a:spcPts val="0"/>
              </a:spcBef>
              <a:buSzPts val="1800"/>
              <a:buAutoNum type="arabicPeriod"/>
            </a:pPr>
            <a:r>
              <a:rPr lang="en" sz="1800" b="1"/>
              <a:t>Improve customer's experience </a:t>
            </a:r>
          </a:p>
          <a:p>
            <a:pPr marL="0" lvl="0" indent="0" rtl="0">
              <a:spcBef>
                <a:spcPts val="0"/>
              </a:spcBef>
              <a:buNone/>
            </a:pPr>
            <a:r>
              <a:rPr lang="en" sz="1800"/>
              <a:t>Better tracking system</a:t>
            </a:r>
          </a:p>
          <a:p>
            <a:pPr marL="457200" lvl="0" indent="-342900" rtl="0">
              <a:spcBef>
                <a:spcPts val="0"/>
              </a:spcBef>
              <a:buSzPts val="1800"/>
              <a:buAutoNum type="arabicPeriod"/>
            </a:pPr>
            <a:r>
              <a:rPr lang="en" sz="1800" b="1"/>
              <a:t>Compete for the package business</a:t>
            </a:r>
          </a:p>
          <a:p>
            <a:pPr marL="0" lvl="0" indent="0" rtl="0">
              <a:spcBef>
                <a:spcPts val="0"/>
              </a:spcBef>
              <a:buNone/>
            </a:pPr>
            <a:r>
              <a:rPr lang="en" sz="1800"/>
              <a:t>Technology innovation</a:t>
            </a:r>
          </a:p>
          <a:p>
            <a:pPr marL="457200" lvl="0" indent="-342900" rtl="0">
              <a:spcBef>
                <a:spcPts val="0"/>
              </a:spcBef>
              <a:buSzPts val="1800"/>
              <a:buAutoNum type="arabicPeriod"/>
            </a:pPr>
            <a:r>
              <a:rPr lang="en" sz="1800" b="1"/>
              <a:t>Become a leaner, faster and smarter organization</a:t>
            </a:r>
          </a:p>
          <a:p>
            <a:pPr marL="0" lvl="0" indent="0" rtl="0">
              <a:spcBef>
                <a:spcPts val="0"/>
              </a:spcBef>
              <a:buNone/>
            </a:pPr>
            <a:r>
              <a:rPr lang="en" sz="1800"/>
              <a:t>Provide easier and more convenient service</a:t>
            </a:r>
          </a:p>
        </p:txBody>
      </p:sp>
      <p:sp>
        <p:nvSpPr>
          <p:cNvPr id="596" name="Shape 596"/>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a:spcBef>
                <a:spcPts val="0"/>
              </a:spcBef>
              <a:buNone/>
            </a:pPr>
            <a:r>
              <a:rPr lang="en"/>
              <a:t>Business Strategy</a:t>
            </a:r>
          </a:p>
          <a:p>
            <a:pPr marL="0" lvl="0" indent="0">
              <a:spcBef>
                <a:spcPts val="0"/>
              </a:spcBef>
              <a:buNone/>
            </a:pPr>
            <a:r>
              <a:rPr lang="en"/>
              <a:t> </a:t>
            </a:r>
          </a:p>
        </p:txBody>
      </p:sp>
      <p:sp>
        <p:nvSpPr>
          <p:cNvPr id="597" name="Shape 597"/>
          <p:cNvSpPr txBox="1"/>
          <p:nvPr/>
        </p:nvSpPr>
        <p:spPr>
          <a:xfrm>
            <a:off x="7181025" y="742700"/>
            <a:ext cx="1737600" cy="512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Xiting Wang</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txBox="1">
            <a:spLocks noGrp="1"/>
          </p:cNvSpPr>
          <p:nvPr>
            <p:ph type="ctrTitle"/>
          </p:nvPr>
        </p:nvSpPr>
        <p:spPr>
          <a:xfrm>
            <a:off x="100965" y="176213"/>
            <a:ext cx="6227921" cy="1001554"/>
          </a:xfrm>
          <a:prstGeom prst="rect">
            <a:avLst/>
          </a:prstGeom>
          <a:noFill/>
          <a:ln>
            <a:noFill/>
          </a:ln>
        </p:spPr>
        <p:txBody>
          <a:bodyPr wrap="square" lIns="68575" tIns="34275" rIns="68575" bIns="34275" anchor="b" anchorCtr="0">
            <a:noAutofit/>
          </a:bodyPr>
          <a:lstStyle/>
          <a:p>
            <a:pPr marL="0" marR="0" lvl="0" indent="-285750" algn="ctr" rtl="0">
              <a:lnSpc>
                <a:spcPct val="90000"/>
              </a:lnSpc>
              <a:spcBef>
                <a:spcPts val="0"/>
              </a:spcBef>
              <a:buClr>
                <a:srgbClr val="F7CAAC"/>
              </a:buClr>
              <a:buSzPts val="4500"/>
              <a:buFont typeface="Calibri"/>
              <a:buNone/>
            </a:pPr>
            <a:r>
              <a:rPr lang="en" sz="4500">
                <a:solidFill>
                  <a:srgbClr val="F7CAAC"/>
                </a:solidFill>
                <a:latin typeface="Calibri"/>
                <a:ea typeface="Calibri"/>
                <a:cs typeface="Calibri"/>
                <a:sym typeface="Calibri"/>
              </a:rPr>
              <a:t>F</a:t>
            </a:r>
            <a:r>
              <a:rPr lang="en" sz="4500" b="0" i="0" u="none" strike="noStrike" cap="none">
                <a:solidFill>
                  <a:srgbClr val="F7CAAC"/>
                </a:solidFill>
                <a:latin typeface="Calibri"/>
                <a:ea typeface="Calibri"/>
                <a:cs typeface="Calibri"/>
                <a:sym typeface="Calibri"/>
              </a:rPr>
              <a:t>unctional strategy</a:t>
            </a:r>
          </a:p>
        </p:txBody>
      </p:sp>
      <p:sp>
        <p:nvSpPr>
          <p:cNvPr id="603" name="Shape 603"/>
          <p:cNvSpPr txBox="1">
            <a:spLocks noGrp="1"/>
          </p:cNvSpPr>
          <p:nvPr>
            <p:ph type="subTitle" idx="1"/>
          </p:nvPr>
        </p:nvSpPr>
        <p:spPr>
          <a:xfrm>
            <a:off x="1143000" y="2201942"/>
            <a:ext cx="6858000" cy="1241821"/>
          </a:xfrm>
          <a:prstGeom prst="rect">
            <a:avLst/>
          </a:prstGeom>
          <a:noFill/>
          <a:ln>
            <a:noFill/>
          </a:ln>
        </p:spPr>
        <p:txBody>
          <a:bodyPr wrap="square" lIns="68575" tIns="34275" rIns="68575" bIns="34275" anchor="t" anchorCtr="0">
            <a:noAutofit/>
          </a:bodyPr>
          <a:lstStyle/>
          <a:p>
            <a:pPr marL="0" marR="0" lvl="0" indent="-152400" algn="l" rtl="0">
              <a:lnSpc>
                <a:spcPct val="90000"/>
              </a:lnSpc>
              <a:spcBef>
                <a:spcPts val="0"/>
              </a:spcBef>
              <a:buClr>
                <a:schemeClr val="dk1"/>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604" name="Shape 604"/>
          <p:cNvGrpSpPr/>
          <p:nvPr/>
        </p:nvGrpSpPr>
        <p:grpSpPr>
          <a:xfrm>
            <a:off x="907774" y="1444487"/>
            <a:ext cx="2501685" cy="3097665"/>
            <a:chOff x="919163" y="3162301"/>
            <a:chExt cx="1571625" cy="2476500"/>
          </a:xfrm>
        </p:grpSpPr>
        <p:sp>
          <p:nvSpPr>
            <p:cNvPr id="605" name="Shape 605"/>
            <p:cNvSpPr/>
            <p:nvPr/>
          </p:nvSpPr>
          <p:spPr>
            <a:xfrm>
              <a:off x="919163" y="3162301"/>
              <a:ext cx="1571625" cy="2476500"/>
            </a:xfrm>
            <a:custGeom>
              <a:avLst/>
              <a:gdLst/>
              <a:ahLst/>
              <a:cxnLst/>
              <a:rect l="0" t="0" r="0" b="0"/>
              <a:pathLst>
                <a:path w="120000" h="120000" extrusionOk="0">
                  <a:moveTo>
                    <a:pt x="25848" y="2461"/>
                  </a:moveTo>
                  <a:cubicBezTo>
                    <a:pt x="13714" y="2461"/>
                    <a:pt x="3878" y="8703"/>
                    <a:pt x="3878" y="16403"/>
                  </a:cubicBezTo>
                  <a:lnTo>
                    <a:pt x="3878" y="19479"/>
                  </a:lnTo>
                  <a:lnTo>
                    <a:pt x="7282" y="19479"/>
                  </a:lnTo>
                  <a:lnTo>
                    <a:pt x="7282" y="17743"/>
                  </a:lnTo>
                  <a:cubicBezTo>
                    <a:pt x="7282" y="10556"/>
                    <a:pt x="16462" y="4730"/>
                    <a:pt x="27787" y="4730"/>
                  </a:cubicBezTo>
                  <a:lnTo>
                    <a:pt x="32606" y="4730"/>
                  </a:lnTo>
                  <a:lnTo>
                    <a:pt x="32606" y="2461"/>
                  </a:lnTo>
                  <a:close/>
                  <a:moveTo>
                    <a:pt x="25819" y="0"/>
                  </a:moveTo>
                  <a:lnTo>
                    <a:pt x="45535" y="0"/>
                  </a:lnTo>
                  <a:lnTo>
                    <a:pt x="94180" y="0"/>
                  </a:lnTo>
                  <a:lnTo>
                    <a:pt x="120000" y="0"/>
                  </a:lnTo>
                  <a:lnTo>
                    <a:pt x="120000" y="16385"/>
                  </a:lnTo>
                  <a:lnTo>
                    <a:pt x="120000" y="21948"/>
                  </a:lnTo>
                  <a:lnTo>
                    <a:pt x="120000" y="98051"/>
                  </a:lnTo>
                  <a:lnTo>
                    <a:pt x="120000" y="103614"/>
                  </a:lnTo>
                  <a:lnTo>
                    <a:pt x="120000" y="120000"/>
                  </a:lnTo>
                  <a:lnTo>
                    <a:pt x="94180" y="120000"/>
                  </a:lnTo>
                  <a:lnTo>
                    <a:pt x="25819" y="120000"/>
                  </a:lnTo>
                  <a:lnTo>
                    <a:pt x="0" y="120000"/>
                  </a:lnTo>
                  <a:lnTo>
                    <a:pt x="0" y="103614"/>
                  </a:lnTo>
                  <a:lnTo>
                    <a:pt x="0" y="21948"/>
                  </a:lnTo>
                  <a:lnTo>
                    <a:pt x="0" y="16385"/>
                  </a:lnTo>
                  <a:cubicBezTo>
                    <a:pt x="0" y="7335"/>
                    <a:pt x="11559" y="0"/>
                    <a:pt x="25819" y="0"/>
                  </a:cubicBezTo>
                  <a:close/>
                </a:path>
              </a:pathLst>
            </a:custGeom>
            <a:solidFill>
              <a:srgbClr val="A3C902"/>
            </a:solidFill>
            <a:ln>
              <a:noFill/>
            </a:ln>
          </p:spPr>
          <p:txBody>
            <a:bodyPr wrap="square" lIns="108000" tIns="34275" rIns="81000" bIns="216000" anchor="ctr" anchorCtr="0">
              <a:noAutofit/>
            </a:bodyPr>
            <a:lstStyle/>
            <a:p>
              <a:pPr marL="0" marR="0" lvl="0" indent="0" algn="ctr" rtl="0">
                <a:lnSpc>
                  <a:spcPct val="150000"/>
                </a:lnSpc>
                <a:spcBef>
                  <a:spcPts val="0"/>
                </a:spcBef>
                <a:buNone/>
              </a:pPr>
              <a:endParaRPr lang="en" sz="1800" b="0" i="0" u="none" strike="noStrike" cap="none" dirty="0">
                <a:solidFill>
                  <a:srgbClr val="FFFFFF"/>
                </a:solidFill>
                <a:latin typeface="Calibri"/>
                <a:ea typeface="Calibri"/>
                <a:cs typeface="Calibri"/>
                <a:sym typeface="Calibri"/>
              </a:endParaRPr>
            </a:p>
            <a:p>
              <a:pPr marL="0" marR="0" lvl="0" indent="0" algn="ctr" rtl="0">
                <a:lnSpc>
                  <a:spcPct val="150000"/>
                </a:lnSpc>
                <a:spcBef>
                  <a:spcPts val="0"/>
                </a:spcBef>
                <a:buNone/>
              </a:pPr>
              <a:endParaRPr lang="en" sz="1800" dirty="0">
                <a:solidFill>
                  <a:srgbClr val="FFFFFF"/>
                </a:solidFill>
                <a:latin typeface="Calibri"/>
                <a:ea typeface="Calibri"/>
                <a:cs typeface="Calibri"/>
                <a:sym typeface="Calibri"/>
              </a:endParaRPr>
            </a:p>
            <a:p>
              <a:pPr marL="0" marR="0" lvl="0" indent="0" algn="ctr" rtl="0">
                <a:lnSpc>
                  <a:spcPct val="150000"/>
                </a:lnSpc>
                <a:spcBef>
                  <a:spcPts val="0"/>
                </a:spcBef>
                <a:buNone/>
              </a:pPr>
              <a:endParaRPr lang="en" sz="1800" b="0" i="0" u="none" strike="noStrike" cap="none" dirty="0">
                <a:solidFill>
                  <a:srgbClr val="FFFFFF"/>
                </a:solidFill>
                <a:latin typeface="Calibri"/>
                <a:ea typeface="Calibri"/>
                <a:cs typeface="Calibri"/>
                <a:sym typeface="Calibri"/>
              </a:endParaRPr>
            </a:p>
            <a:p>
              <a:pPr marL="0" marR="0" lvl="0" indent="0" algn="ctr" rtl="0">
                <a:lnSpc>
                  <a:spcPct val="150000"/>
                </a:lnSpc>
                <a:spcBef>
                  <a:spcPts val="0"/>
                </a:spcBef>
                <a:buNone/>
              </a:pPr>
              <a:r>
                <a:rPr lang="en" sz="1800" dirty="0">
                  <a:solidFill>
                    <a:srgbClr val="FFFFFF"/>
                  </a:solidFill>
                  <a:latin typeface="Calibri"/>
                  <a:ea typeface="Calibri"/>
                  <a:cs typeface="Calibri"/>
                  <a:sym typeface="Calibri"/>
                </a:rPr>
                <a:t>				</a:t>
              </a:r>
              <a:r>
                <a:rPr lang="en" sz="1800" b="0" i="0" u="none" strike="noStrike" cap="none" dirty="0">
                  <a:solidFill>
                    <a:srgbClr val="FFFFFF"/>
                  </a:solidFill>
                  <a:latin typeface="Calibri"/>
                  <a:ea typeface="Calibri"/>
                  <a:cs typeface="Calibri"/>
                  <a:sym typeface="Calibri"/>
                </a:rPr>
                <a:t>marketing strategy</a:t>
              </a:r>
            </a:p>
          </p:txBody>
        </p:sp>
        <p:sp>
          <p:nvSpPr>
            <p:cNvPr id="606" name="Shape 606"/>
            <p:cNvSpPr/>
            <p:nvPr/>
          </p:nvSpPr>
          <p:spPr>
            <a:xfrm>
              <a:off x="2043113" y="5238750"/>
              <a:ext cx="447675" cy="400050"/>
            </a:xfrm>
            <a:custGeom>
              <a:avLst/>
              <a:gdLst/>
              <a:ahLst/>
              <a:cxnLst/>
              <a:rect l="0" t="0" r="0" b="0"/>
              <a:pathLst>
                <a:path w="120000" h="120000" extrusionOk="0">
                  <a:moveTo>
                    <a:pt x="72609" y="0"/>
                  </a:moveTo>
                  <a:lnTo>
                    <a:pt x="120000" y="41260"/>
                  </a:lnTo>
                  <a:lnTo>
                    <a:pt x="120000" y="120000"/>
                  </a:lnTo>
                  <a:lnTo>
                    <a:pt x="55723" y="120000"/>
                  </a:lnTo>
                  <a:lnTo>
                    <a:pt x="0" y="80659"/>
                  </a:lnTo>
                  <a:cubicBezTo>
                    <a:pt x="21649" y="53772"/>
                    <a:pt x="50959" y="26886"/>
                    <a:pt x="72609" y="0"/>
                  </a:cubicBezTo>
                  <a:close/>
                </a:path>
              </a:pathLst>
            </a:custGeom>
            <a:solidFill>
              <a:srgbClr val="516400"/>
            </a:solidFill>
            <a:ln>
              <a:noFill/>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rgbClr val="FFFFFF"/>
                </a:solidFill>
                <a:latin typeface="Calibri"/>
                <a:ea typeface="Calibri"/>
                <a:cs typeface="Calibri"/>
                <a:sym typeface="Calibri"/>
              </a:endParaRPr>
            </a:p>
          </p:txBody>
        </p:sp>
        <p:sp>
          <p:nvSpPr>
            <p:cNvPr id="607" name="Shape 607"/>
            <p:cNvSpPr/>
            <p:nvPr/>
          </p:nvSpPr>
          <p:spPr>
            <a:xfrm>
              <a:off x="2043115" y="5238750"/>
              <a:ext cx="266700" cy="266700"/>
            </a:xfrm>
            <a:prstGeom prst="rect">
              <a:avLst/>
            </a:prstGeom>
            <a:solidFill>
              <a:srgbClr val="F2FEC1"/>
            </a:solidFill>
            <a:ln w="9525" cap="flat" cmpd="sng">
              <a:solidFill>
                <a:srgbClr val="516400"/>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r>
                <a:rPr lang="en" sz="1000" b="0" i="0" u="none" strike="noStrike" cap="none">
                  <a:solidFill>
                    <a:srgbClr val="516400"/>
                  </a:solidFill>
                  <a:latin typeface="Calibri"/>
                  <a:ea typeface="Calibri"/>
                  <a:cs typeface="Calibri"/>
                  <a:sym typeface="Calibri"/>
                </a:rPr>
                <a:t>A</a:t>
              </a:r>
            </a:p>
          </p:txBody>
        </p:sp>
      </p:grpSp>
      <p:grpSp>
        <p:nvGrpSpPr>
          <p:cNvPr id="608" name="Shape 608"/>
          <p:cNvGrpSpPr/>
          <p:nvPr/>
        </p:nvGrpSpPr>
        <p:grpSpPr>
          <a:xfrm>
            <a:off x="4465982" y="1444486"/>
            <a:ext cx="2632523" cy="3097665"/>
            <a:chOff x="915197" y="3162301"/>
            <a:chExt cx="1575591" cy="2476500"/>
          </a:xfrm>
        </p:grpSpPr>
        <p:sp>
          <p:nvSpPr>
            <p:cNvPr id="609" name="Shape 609"/>
            <p:cNvSpPr/>
            <p:nvPr/>
          </p:nvSpPr>
          <p:spPr>
            <a:xfrm>
              <a:off x="915197" y="3162301"/>
              <a:ext cx="1571625" cy="2476500"/>
            </a:xfrm>
            <a:custGeom>
              <a:avLst/>
              <a:gdLst/>
              <a:ahLst/>
              <a:cxnLst/>
              <a:rect l="0" t="0" r="0" b="0"/>
              <a:pathLst>
                <a:path w="120000" h="120000" extrusionOk="0">
                  <a:moveTo>
                    <a:pt x="25848" y="2461"/>
                  </a:moveTo>
                  <a:cubicBezTo>
                    <a:pt x="13714" y="2461"/>
                    <a:pt x="3878" y="8703"/>
                    <a:pt x="3878" y="16403"/>
                  </a:cubicBezTo>
                  <a:lnTo>
                    <a:pt x="3878" y="19479"/>
                  </a:lnTo>
                  <a:lnTo>
                    <a:pt x="7282" y="19479"/>
                  </a:lnTo>
                  <a:lnTo>
                    <a:pt x="7282" y="17743"/>
                  </a:lnTo>
                  <a:cubicBezTo>
                    <a:pt x="7282" y="10556"/>
                    <a:pt x="16462" y="4730"/>
                    <a:pt x="27787" y="4730"/>
                  </a:cubicBezTo>
                  <a:lnTo>
                    <a:pt x="32606" y="4730"/>
                  </a:lnTo>
                  <a:lnTo>
                    <a:pt x="32606" y="2461"/>
                  </a:lnTo>
                  <a:close/>
                  <a:moveTo>
                    <a:pt x="25819" y="0"/>
                  </a:moveTo>
                  <a:lnTo>
                    <a:pt x="45535" y="0"/>
                  </a:lnTo>
                  <a:lnTo>
                    <a:pt x="94180" y="0"/>
                  </a:lnTo>
                  <a:lnTo>
                    <a:pt x="120000" y="0"/>
                  </a:lnTo>
                  <a:lnTo>
                    <a:pt x="120000" y="16385"/>
                  </a:lnTo>
                  <a:lnTo>
                    <a:pt x="120000" y="21948"/>
                  </a:lnTo>
                  <a:lnTo>
                    <a:pt x="120000" y="98051"/>
                  </a:lnTo>
                  <a:lnTo>
                    <a:pt x="120000" y="103614"/>
                  </a:lnTo>
                  <a:lnTo>
                    <a:pt x="120000" y="120000"/>
                  </a:lnTo>
                  <a:lnTo>
                    <a:pt x="94180" y="120000"/>
                  </a:lnTo>
                  <a:lnTo>
                    <a:pt x="25819" y="120000"/>
                  </a:lnTo>
                  <a:lnTo>
                    <a:pt x="0" y="120000"/>
                  </a:lnTo>
                  <a:lnTo>
                    <a:pt x="0" y="103614"/>
                  </a:lnTo>
                  <a:lnTo>
                    <a:pt x="0" y="21948"/>
                  </a:lnTo>
                  <a:lnTo>
                    <a:pt x="0" y="16385"/>
                  </a:lnTo>
                  <a:cubicBezTo>
                    <a:pt x="0" y="7335"/>
                    <a:pt x="11559" y="0"/>
                    <a:pt x="25819" y="0"/>
                  </a:cubicBezTo>
                  <a:close/>
                </a:path>
              </a:pathLst>
            </a:custGeom>
            <a:solidFill>
              <a:srgbClr val="A3C902"/>
            </a:solidFill>
            <a:ln>
              <a:noFill/>
            </a:ln>
          </p:spPr>
          <p:txBody>
            <a:bodyPr wrap="square" lIns="108000" tIns="34275" rIns="81000" bIns="216000" anchor="ctr" anchorCtr="0">
              <a:noAutofit/>
            </a:bodyPr>
            <a:lstStyle/>
            <a:p>
              <a:pPr marL="0" marR="0" lvl="0" indent="0" algn="ctr" rtl="0">
                <a:lnSpc>
                  <a:spcPct val="150000"/>
                </a:lnSpc>
                <a:spcBef>
                  <a:spcPts val="0"/>
                </a:spcBef>
                <a:buNone/>
              </a:pPr>
              <a:endParaRPr lang="en" sz="1800" b="0" i="0" u="none" strike="noStrike" cap="none" dirty="0">
                <a:solidFill>
                  <a:srgbClr val="FFFFFF"/>
                </a:solidFill>
                <a:latin typeface="Calibri"/>
                <a:ea typeface="Calibri"/>
                <a:cs typeface="Calibri"/>
                <a:sym typeface="Calibri"/>
              </a:endParaRPr>
            </a:p>
            <a:p>
              <a:pPr marL="0" marR="0" lvl="0" indent="0" algn="ctr" rtl="0">
                <a:lnSpc>
                  <a:spcPct val="150000"/>
                </a:lnSpc>
                <a:spcBef>
                  <a:spcPts val="0"/>
                </a:spcBef>
                <a:buNone/>
              </a:pPr>
              <a:endParaRPr lang="en" sz="1800" dirty="0">
                <a:solidFill>
                  <a:srgbClr val="FFFFFF"/>
                </a:solidFill>
                <a:latin typeface="Calibri"/>
                <a:ea typeface="Calibri"/>
                <a:cs typeface="Calibri"/>
                <a:sym typeface="Calibri"/>
              </a:endParaRPr>
            </a:p>
            <a:p>
              <a:pPr marL="0" marR="0" lvl="0" indent="0" algn="ctr" rtl="0">
                <a:lnSpc>
                  <a:spcPct val="150000"/>
                </a:lnSpc>
                <a:spcBef>
                  <a:spcPts val="0"/>
                </a:spcBef>
                <a:buNone/>
              </a:pPr>
              <a:endParaRPr lang="en" sz="1800" b="0" i="0" u="none" strike="noStrike" cap="none" dirty="0">
                <a:solidFill>
                  <a:srgbClr val="FFFFFF"/>
                </a:solidFill>
                <a:latin typeface="Calibri"/>
                <a:ea typeface="Calibri"/>
                <a:cs typeface="Calibri"/>
                <a:sym typeface="Calibri"/>
              </a:endParaRPr>
            </a:p>
            <a:p>
              <a:pPr marL="0" marR="0" lvl="0" indent="0" algn="ctr" rtl="0">
                <a:lnSpc>
                  <a:spcPct val="150000"/>
                </a:lnSpc>
                <a:spcBef>
                  <a:spcPts val="0"/>
                </a:spcBef>
                <a:buNone/>
              </a:pPr>
              <a:r>
                <a:rPr lang="en" sz="1800" dirty="0">
                  <a:solidFill>
                    <a:srgbClr val="FFFFFF"/>
                  </a:solidFill>
                  <a:latin typeface="Calibri"/>
                  <a:ea typeface="Calibri"/>
                  <a:cs typeface="Calibri"/>
                  <a:sym typeface="Calibri"/>
                </a:rPr>
                <a:t>				</a:t>
              </a:r>
              <a:r>
                <a:rPr lang="en" sz="1800" b="0" i="0" u="none" strike="noStrike" cap="none" dirty="0">
                  <a:solidFill>
                    <a:srgbClr val="FFFFFF"/>
                  </a:solidFill>
                  <a:latin typeface="Calibri"/>
                  <a:ea typeface="Calibri"/>
                  <a:cs typeface="Calibri"/>
                  <a:sym typeface="Calibri"/>
                </a:rPr>
                <a:t>production strategy</a:t>
              </a:r>
            </a:p>
          </p:txBody>
        </p:sp>
        <p:sp>
          <p:nvSpPr>
            <p:cNvPr id="610" name="Shape 610"/>
            <p:cNvSpPr/>
            <p:nvPr/>
          </p:nvSpPr>
          <p:spPr>
            <a:xfrm>
              <a:off x="2043113" y="5238750"/>
              <a:ext cx="447675" cy="400050"/>
            </a:xfrm>
            <a:custGeom>
              <a:avLst/>
              <a:gdLst/>
              <a:ahLst/>
              <a:cxnLst/>
              <a:rect l="0" t="0" r="0" b="0"/>
              <a:pathLst>
                <a:path w="120000" h="120000" extrusionOk="0">
                  <a:moveTo>
                    <a:pt x="72609" y="0"/>
                  </a:moveTo>
                  <a:lnTo>
                    <a:pt x="120000" y="41260"/>
                  </a:lnTo>
                  <a:lnTo>
                    <a:pt x="120000" y="120000"/>
                  </a:lnTo>
                  <a:lnTo>
                    <a:pt x="55723" y="120000"/>
                  </a:lnTo>
                  <a:lnTo>
                    <a:pt x="0" y="80659"/>
                  </a:lnTo>
                  <a:cubicBezTo>
                    <a:pt x="21649" y="53772"/>
                    <a:pt x="50959" y="26886"/>
                    <a:pt x="72609" y="0"/>
                  </a:cubicBezTo>
                  <a:close/>
                </a:path>
              </a:pathLst>
            </a:custGeom>
            <a:solidFill>
              <a:srgbClr val="516400"/>
            </a:solidFill>
            <a:ln>
              <a:noFill/>
            </a:ln>
          </p:spPr>
          <p:txBody>
            <a:bodyPr wrap="square" lIns="68575" tIns="34275" rIns="68575" bIns="34275" anchor="ctr" anchorCtr="0">
              <a:noAutofit/>
            </a:bodyPr>
            <a:lstStyle/>
            <a:p>
              <a:pPr marL="0" marR="0" lvl="0" indent="0" algn="ctr" rtl="0">
                <a:spcBef>
                  <a:spcPts val="0"/>
                </a:spcBef>
                <a:buNone/>
              </a:pPr>
              <a:endParaRPr sz="1400" b="0" i="0" u="none" strike="noStrike" cap="none">
                <a:solidFill>
                  <a:srgbClr val="FFFFFF"/>
                </a:solidFill>
                <a:latin typeface="Calibri"/>
                <a:ea typeface="Calibri"/>
                <a:cs typeface="Calibri"/>
                <a:sym typeface="Calibri"/>
              </a:endParaRPr>
            </a:p>
          </p:txBody>
        </p:sp>
        <p:sp>
          <p:nvSpPr>
            <p:cNvPr id="611" name="Shape 611"/>
            <p:cNvSpPr/>
            <p:nvPr/>
          </p:nvSpPr>
          <p:spPr>
            <a:xfrm>
              <a:off x="2043115" y="5238750"/>
              <a:ext cx="266700" cy="266700"/>
            </a:xfrm>
            <a:prstGeom prst="rect">
              <a:avLst/>
            </a:prstGeom>
            <a:solidFill>
              <a:srgbClr val="F2FEC1"/>
            </a:solidFill>
            <a:ln w="9525" cap="flat" cmpd="sng">
              <a:solidFill>
                <a:srgbClr val="516400"/>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r>
                <a:rPr lang="en" sz="1000" b="0" i="0" u="none" strike="noStrike" cap="none">
                  <a:solidFill>
                    <a:srgbClr val="516400"/>
                  </a:solidFill>
                  <a:latin typeface="Calibri"/>
                  <a:ea typeface="Calibri"/>
                  <a:cs typeface="Calibri"/>
                  <a:sym typeface="Calibri"/>
                </a:rPr>
                <a:t>B</a:t>
              </a:r>
            </a:p>
          </p:txBody>
        </p:sp>
      </p:grpSp>
      <p:sp>
        <p:nvSpPr>
          <p:cNvPr id="612" name="Shape 612"/>
          <p:cNvSpPr txBox="1"/>
          <p:nvPr/>
        </p:nvSpPr>
        <p:spPr>
          <a:xfrm>
            <a:off x="7098506" y="276225"/>
            <a:ext cx="1791176" cy="276225"/>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b="0" i="0" u="none" strike="noStrike" cap="none">
                <a:solidFill>
                  <a:schemeClr val="dk1"/>
                </a:solidFill>
                <a:latin typeface="Calibri"/>
                <a:ea typeface="Calibri"/>
                <a:cs typeface="Calibri"/>
                <a:sym typeface="Calibri"/>
              </a:rPr>
              <a:t>Jiancheng Zhao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500"/>
                                        <p:tgtEl>
                                          <p:spTgt spid="6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8"/>
                                        </p:tgtEl>
                                        <p:attrNameLst>
                                          <p:attrName>style.visibility</p:attrName>
                                        </p:attrNameLst>
                                      </p:cBhvr>
                                      <p:to>
                                        <p:strVal val="visible"/>
                                      </p:to>
                                    </p:set>
                                    <p:animEffect transition="in" filter="fade">
                                      <p:cBhvr>
                                        <p:cTn id="12" dur="5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227012" y="1189365"/>
            <a:ext cx="8691600" cy="603600"/>
          </a:xfrm>
          <a:prstGeom prst="rect">
            <a:avLst/>
          </a:prstGeom>
        </p:spPr>
        <p:txBody>
          <a:bodyPr wrap="square" lIns="91425" tIns="91425" rIns="91425" bIns="91425" anchor="ctr" anchorCtr="0">
            <a:noAutofit/>
          </a:bodyPr>
          <a:lstStyle/>
          <a:p>
            <a:pPr marL="457200" lvl="0" indent="-228600">
              <a:spcBef>
                <a:spcPts val="0"/>
              </a:spcBef>
              <a:buSzPts val="1400"/>
              <a:buNone/>
            </a:pPr>
            <a:r>
              <a:rPr lang="en"/>
              <a:t>Shipping and Logistics Industry</a:t>
            </a:r>
          </a:p>
        </p:txBody>
      </p:sp>
      <p:sp>
        <p:nvSpPr>
          <p:cNvPr id="109" name="Shape 109"/>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a:spcBef>
                <a:spcPts val="0"/>
              </a:spcBef>
              <a:buNone/>
            </a:pPr>
            <a:r>
              <a:rPr lang="en"/>
              <a:t>Industry</a:t>
            </a:r>
          </a:p>
        </p:txBody>
      </p:sp>
      <p:pic>
        <p:nvPicPr>
          <p:cNvPr id="110" name="Shape 110"/>
          <p:cNvPicPr preferRelativeResize="0"/>
          <p:nvPr/>
        </p:nvPicPr>
        <p:blipFill rotWithShape="1">
          <a:blip r:embed="rId3">
            <a:alphaModFix/>
          </a:blip>
          <a:srcRect l="2570" t="-9750" r="-2569" b="9749"/>
          <a:stretch/>
        </p:blipFill>
        <p:spPr>
          <a:xfrm>
            <a:off x="146050" y="2254625"/>
            <a:ext cx="4825750" cy="2244525"/>
          </a:xfrm>
          <a:prstGeom prst="rect">
            <a:avLst/>
          </a:prstGeom>
          <a:noFill/>
          <a:ln>
            <a:noFill/>
          </a:ln>
        </p:spPr>
      </p:pic>
      <p:pic>
        <p:nvPicPr>
          <p:cNvPr id="111" name="Shape 111"/>
          <p:cNvPicPr preferRelativeResize="0"/>
          <p:nvPr/>
        </p:nvPicPr>
        <p:blipFill>
          <a:blip r:embed="rId4">
            <a:alphaModFix/>
          </a:blip>
          <a:stretch>
            <a:fillRect/>
          </a:stretch>
        </p:blipFill>
        <p:spPr>
          <a:xfrm>
            <a:off x="5412250" y="2486475"/>
            <a:ext cx="3578074" cy="2012675"/>
          </a:xfrm>
          <a:prstGeom prst="rect">
            <a:avLst/>
          </a:prstGeom>
          <a:noFill/>
          <a:ln>
            <a:noFill/>
          </a:ln>
        </p:spPr>
      </p:pic>
      <p:pic>
        <p:nvPicPr>
          <p:cNvPr id="112" name="Shape 112"/>
          <p:cNvPicPr preferRelativeResize="0"/>
          <p:nvPr/>
        </p:nvPicPr>
        <p:blipFill>
          <a:blip r:embed="rId5">
            <a:alphaModFix/>
          </a:blip>
          <a:stretch>
            <a:fillRect/>
          </a:stretch>
        </p:blipFill>
        <p:spPr>
          <a:xfrm>
            <a:off x="6144741" y="179175"/>
            <a:ext cx="1978175" cy="1056425"/>
          </a:xfrm>
          <a:prstGeom prst="rect">
            <a:avLst/>
          </a:prstGeom>
          <a:noFill/>
          <a:ln>
            <a:noFill/>
          </a:ln>
        </p:spPr>
      </p:pic>
      <p:pic>
        <p:nvPicPr>
          <p:cNvPr id="113" name="Shape 113"/>
          <p:cNvPicPr preferRelativeResize="0"/>
          <p:nvPr/>
        </p:nvPicPr>
        <p:blipFill>
          <a:blip r:embed="rId6">
            <a:alphaModFix/>
          </a:blip>
          <a:stretch>
            <a:fillRect/>
          </a:stretch>
        </p:blipFill>
        <p:spPr>
          <a:xfrm>
            <a:off x="6294213" y="1142200"/>
            <a:ext cx="1814150" cy="1015925"/>
          </a:xfrm>
          <a:prstGeom prst="rect">
            <a:avLst/>
          </a:prstGeom>
          <a:noFill/>
          <a:ln>
            <a:noFill/>
          </a:ln>
        </p:spPr>
      </p:pic>
      <p:sp>
        <p:nvSpPr>
          <p:cNvPr id="114" name="Shape 114"/>
          <p:cNvSpPr txBox="1"/>
          <p:nvPr/>
        </p:nvSpPr>
        <p:spPr>
          <a:xfrm>
            <a:off x="6339025" y="104525"/>
            <a:ext cx="2097600" cy="268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a:spLocks noGrp="1"/>
          </p:cNvSpPr>
          <p:nvPr>
            <p:ph type="body" idx="1"/>
          </p:nvPr>
        </p:nvSpPr>
        <p:spPr>
          <a:xfrm>
            <a:off x="-44291" y="1429"/>
            <a:ext cx="7886700" cy="3263504"/>
          </a:xfrm>
          <a:prstGeom prst="rect">
            <a:avLst/>
          </a:prstGeom>
          <a:noFill/>
          <a:ln>
            <a:noFill/>
          </a:ln>
        </p:spPr>
        <p:txBody>
          <a:bodyPr wrap="square" lIns="68575" tIns="34275" rIns="68575" bIns="34275" anchor="t" anchorCtr="0">
            <a:noAutofit/>
          </a:bodyPr>
          <a:lstStyle/>
          <a:p>
            <a:pPr marL="101600" marR="0" lvl="0" indent="-19050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Calibri"/>
                <a:ea typeface="Calibri"/>
                <a:cs typeface="Calibri"/>
                <a:sym typeface="Calibri"/>
              </a:rPr>
              <a:t>Marketing Segmentation</a:t>
            </a:r>
          </a:p>
          <a:p>
            <a:pPr marL="177800" marR="0" lvl="0" indent="-171450" algn="l" rtl="0">
              <a:lnSpc>
                <a:spcPct val="90000"/>
              </a:lnSpc>
              <a:spcBef>
                <a:spcPts val="800"/>
              </a:spcBef>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pic>
        <p:nvPicPr>
          <p:cNvPr id="618" name="Shape 618"/>
          <p:cNvPicPr preferRelativeResize="0"/>
          <p:nvPr/>
        </p:nvPicPr>
        <p:blipFill rotWithShape="1">
          <a:blip r:embed="rId3">
            <a:alphaModFix/>
          </a:blip>
          <a:srcRect/>
          <a:stretch/>
        </p:blipFill>
        <p:spPr>
          <a:xfrm>
            <a:off x="5370195" y="35242"/>
            <a:ext cx="3706177" cy="2942272"/>
          </a:xfrm>
          <a:prstGeom prst="rect">
            <a:avLst/>
          </a:prstGeom>
          <a:noFill/>
          <a:ln>
            <a:noFill/>
          </a:ln>
        </p:spPr>
      </p:pic>
      <p:grpSp>
        <p:nvGrpSpPr>
          <p:cNvPr id="619" name="Shape 619" descr="KSO_WM_TAG_VERSION=1.0&amp;KSO_WM_BEAUTIFY_FLAG=#wm#&amp;KSO_WM_UNIT_TYPE=i&amp;KSO_WM_UNIT_ID=wpsdiag20163477_4*i*1&amp;KSO_WM_TEMPLATE_CATEGORY=wpsdiag&amp;KSO_WM_TEMPLATE_INDEX=20163477"/>
          <p:cNvGrpSpPr/>
          <p:nvPr/>
        </p:nvGrpSpPr>
        <p:grpSpPr>
          <a:xfrm>
            <a:off x="1228725" y="1128236"/>
            <a:ext cx="6613684" cy="3437573"/>
            <a:chOff x="-119283" y="0"/>
            <a:chExt cx="3697310" cy="2730153"/>
          </a:xfrm>
        </p:grpSpPr>
        <p:sp>
          <p:nvSpPr>
            <p:cNvPr id="620" name="Shape 620" descr="KSO_WM_UNIT_INDEX=1_2_1_1&amp;KSO_WM_UNIT_TYPE=n_h_h_f&amp;KSO_WM_UNIT_ID=wpsdiag20163477_4*n_h_h_f*1_2_1_1&amp;KSO_WM_UNIT_LAYERLEVEL=1_1_1_1&amp;KSO_WM_UNIT_HIGHLIGHT=0&amp;KSO_WM_UNIT_CLEAR=0&amp;KSO_WM_UNIT_COMPATIBLE=0&amp;KSO_WM_UNIT_PRESET_TEXT=Lorem ipsum dolor sit amet&amp;KSO_WM_UNIT_VALUE=21&amp;KSO_WM_TAG_VERSION=1.0&amp;KSO_WM_BEAUTIFY_FLAG=#wm#&amp;KSO_WM_TEMPLATE_CATEGORY=wpsdiag&amp;KSO_WM_TEMPLATE_INDEX=20163477&amp;KSO_WM_SLIDE_ITEM_CNT=4&amp;KSO_WM_DIAGRAM_GROUP_CODE=n1_1&amp;KSO_WM_UNIT_TEXT_FILL_TYPE=1&amp;KSO_WM_UNIT_TEXT_FILL_FORE_SCHEMECOLOR_INDEX=13"/>
            <p:cNvSpPr/>
            <p:nvPr/>
          </p:nvSpPr>
          <p:spPr>
            <a:xfrm>
              <a:off x="-119283" y="2158258"/>
              <a:ext cx="864664" cy="571895"/>
            </a:xfrm>
            <a:prstGeom prst="rect">
              <a:avLst/>
            </a:prstGeom>
            <a:noFill/>
            <a:ln>
              <a:noFill/>
            </a:ln>
          </p:spPr>
          <p:txBody>
            <a:bodyPr wrap="square" lIns="14600" tIns="7300" rIns="14600" bIns="7300" anchor="t" anchorCtr="0">
              <a:noAutofit/>
            </a:bodyPr>
            <a:lstStyle/>
            <a:p>
              <a:pPr marL="0" marR="0" lvl="0" indent="0" algn="ctr" rtl="0">
                <a:lnSpc>
                  <a:spcPct val="80000"/>
                </a:lnSpc>
                <a:spcBef>
                  <a:spcPts val="0"/>
                </a:spcBef>
                <a:spcAft>
                  <a:spcPts val="0"/>
                </a:spcAft>
                <a:buNone/>
              </a:pPr>
              <a:r>
                <a:rPr lang="en" sz="1400">
                  <a:solidFill>
                    <a:srgbClr val="000000"/>
                  </a:solidFill>
                  <a:latin typeface="Arial"/>
                  <a:ea typeface="Arial"/>
                  <a:cs typeface="Arial"/>
                  <a:sym typeface="Arial"/>
                </a:rPr>
                <a:t>All age </a:t>
              </a:r>
            </a:p>
            <a:p>
              <a:pPr marL="0" marR="0" lvl="0" indent="0" algn="ctr" rtl="0">
                <a:lnSpc>
                  <a:spcPct val="80000"/>
                </a:lnSpc>
                <a:spcBef>
                  <a:spcPts val="0"/>
                </a:spcBef>
                <a:spcAft>
                  <a:spcPts val="0"/>
                </a:spcAft>
                <a:buNone/>
              </a:pPr>
              <a:r>
                <a:rPr lang="en" sz="1400">
                  <a:solidFill>
                    <a:srgbClr val="000000"/>
                  </a:solidFill>
                  <a:latin typeface="Arial"/>
                  <a:ea typeface="Arial"/>
                  <a:cs typeface="Arial"/>
                  <a:sym typeface="Arial"/>
                </a:rPr>
                <a:t>All gender</a:t>
              </a:r>
            </a:p>
            <a:p>
              <a:pPr marL="0" marR="0" lvl="0" indent="0" algn="ctr" rtl="0">
                <a:lnSpc>
                  <a:spcPct val="80000"/>
                </a:lnSpc>
                <a:spcBef>
                  <a:spcPts val="0"/>
                </a:spcBef>
                <a:spcAft>
                  <a:spcPts val="0"/>
                </a:spcAft>
                <a:buNone/>
              </a:pPr>
              <a:r>
                <a:rPr lang="en" sz="1400">
                  <a:solidFill>
                    <a:srgbClr val="000000"/>
                  </a:solidFill>
                  <a:latin typeface="Arial"/>
                  <a:ea typeface="Arial"/>
                  <a:cs typeface="Arial"/>
                  <a:sym typeface="Arial"/>
                </a:rPr>
                <a:t>English speaking</a:t>
              </a:r>
            </a:p>
            <a:p>
              <a:pPr marL="0" marR="0" lvl="0" indent="0" algn="ctr" rtl="0">
                <a:lnSpc>
                  <a:spcPct val="80000"/>
                </a:lnSpc>
                <a:spcBef>
                  <a:spcPts val="0"/>
                </a:spcBef>
                <a:spcAft>
                  <a:spcPts val="0"/>
                </a:spcAft>
                <a:buNone/>
              </a:pPr>
              <a:r>
                <a:rPr lang="en" sz="1400">
                  <a:solidFill>
                    <a:srgbClr val="000000"/>
                  </a:solidFill>
                  <a:latin typeface="Arial"/>
                  <a:ea typeface="Arial"/>
                  <a:cs typeface="Arial"/>
                  <a:sym typeface="Arial"/>
                </a:rPr>
                <a:t>Middle class or lower</a:t>
              </a:r>
            </a:p>
          </p:txBody>
        </p:sp>
        <p:grpSp>
          <p:nvGrpSpPr>
            <p:cNvPr id="621" name="Shape 621"/>
            <p:cNvGrpSpPr/>
            <p:nvPr/>
          </p:nvGrpSpPr>
          <p:grpSpPr>
            <a:xfrm>
              <a:off x="16396" y="0"/>
              <a:ext cx="3411692" cy="2051103"/>
              <a:chOff x="27475" y="0"/>
              <a:chExt cx="3411692" cy="1461677"/>
            </a:xfrm>
          </p:grpSpPr>
          <p:cxnSp>
            <p:nvCxnSpPr>
              <p:cNvPr id="622" name="Shape 622" descr="KSO_WM_UNIT_INDEX=1_1&amp;KSO_WM_UNIT_TYPE=n_i&amp;KSO_WM_UNIT_ID=wpsdiag20163477_4*n_i*1_1&amp;KSO_WM_UNIT_LAYERLEVEL=1_1&amp;KSO_WM_UNIT_CLEAR=1&amp;KSO_WM_TAG_VERSION=1.0&amp;KSO_WM_BEAUTIFY_FLAG=#wm#&amp;KSO_WM_TEMPLATE_CATEGORY=wpsdiag&amp;KSO_WM_TEMPLATE_INDEX=20163477&amp;KSO_WM_SLIDE_ITEM_CNT=4&amp;KSO_WM_DIAGRAM_GROUP_CODE=n1_1&amp;KSO_WM_UNIT_LINE_FILL_TYPE=1&amp;KSO_WM_UNIT_LINE_FORE_SCHEMECOLOR_INDEX=5&amp;KSO_WM_UNIT_LINE_BACK_SCHEMECOLOR_INDEX=0"/>
              <p:cNvCxnSpPr/>
              <p:nvPr/>
            </p:nvCxnSpPr>
            <p:spPr>
              <a:xfrm>
                <a:off x="1734317" y="880729"/>
                <a:ext cx="0" cy="166106"/>
              </a:xfrm>
              <a:prstGeom prst="straightConnector1">
                <a:avLst/>
              </a:prstGeom>
              <a:noFill/>
              <a:ln w="19050" cap="flat" cmpd="sng">
                <a:solidFill>
                  <a:srgbClr val="70C2B4"/>
                </a:solidFill>
                <a:prstDash val="solid"/>
                <a:miter lim="800000"/>
                <a:headEnd type="oval" w="med" len="med"/>
                <a:tailEnd type="none" w="med" len="med"/>
              </a:ln>
            </p:spPr>
          </p:cxnSp>
          <p:cxnSp>
            <p:nvCxnSpPr>
              <p:cNvPr id="623" name="Shape 623" descr="KSO_WM_UNIT_INDEX=1_2&amp;KSO_WM_UNIT_TYPE=n_i&amp;KSO_WM_UNIT_ID=wpsdiag20163477_4*n_i*1_2&amp;KSO_WM_UNIT_LAYERLEVEL=1_1&amp;KSO_WM_UNIT_CLEAR=1&amp;KSO_WM_TAG_VERSION=1.0&amp;KSO_WM_BEAUTIFY_FLAG=#wm#&amp;KSO_WM_TEMPLATE_CATEGORY=wpsdiag&amp;KSO_WM_TEMPLATE_INDEX=20163477&amp;KSO_WM_SLIDE_ITEM_CNT=4&amp;KSO_WM_DIAGRAM_GROUP_CODE=n1_1&amp;KSO_WM_UNIT_LINE_FILL_TYPE=1&amp;KSO_WM_UNIT_LINE_FORE_SCHEMECOLOR_INDEX=5&amp;KSO_WM_UNIT_LINE_BACK_SCHEMECOLOR_INDEX=0"/>
              <p:cNvCxnSpPr/>
              <p:nvPr/>
            </p:nvCxnSpPr>
            <p:spPr>
              <a:xfrm>
                <a:off x="317980" y="1046836"/>
                <a:ext cx="2832674" cy="0"/>
              </a:xfrm>
              <a:prstGeom prst="straightConnector1">
                <a:avLst/>
              </a:prstGeom>
              <a:noFill/>
              <a:ln w="19050" cap="flat" cmpd="sng">
                <a:solidFill>
                  <a:srgbClr val="70C2B4"/>
                </a:solidFill>
                <a:prstDash val="solid"/>
                <a:miter lim="800000"/>
                <a:headEnd type="none" w="med" len="med"/>
                <a:tailEnd type="none" w="med" len="med"/>
              </a:ln>
            </p:spPr>
          </p:cxnSp>
          <p:cxnSp>
            <p:nvCxnSpPr>
              <p:cNvPr id="624" name="Shape 624" descr="KSO_WM_UNIT_INDEX=1_3&amp;KSO_WM_UNIT_TYPE=n_i&amp;KSO_WM_UNIT_ID=wpsdiag20163477_4*n_i*1_3&amp;KSO_WM_UNIT_LAYERLEVEL=1_1&amp;KSO_WM_UNIT_CLEAR=1&amp;KSO_WM_TAG_VERSION=1.0&amp;KSO_WM_BEAUTIFY_FLAG=#wm#&amp;KSO_WM_TEMPLATE_CATEGORY=wpsdiag&amp;KSO_WM_TEMPLATE_INDEX=20163477&amp;KSO_WM_SLIDE_ITEM_CNT=4&amp;KSO_WM_DIAGRAM_GROUP_CODE=n1_1&amp;KSO_WM_UNIT_LINE_FILL_TYPE=1&amp;KSO_WM_UNIT_LINE_FORE_SCHEMECOLOR_INDEX=5&amp;KSO_WM_UNIT_LINE_BACK_SCHEMECOLOR_INDEX=0"/>
              <p:cNvCxnSpPr/>
              <p:nvPr/>
            </p:nvCxnSpPr>
            <p:spPr>
              <a:xfrm>
                <a:off x="320177" y="1046836"/>
                <a:ext cx="0" cy="256972"/>
              </a:xfrm>
              <a:prstGeom prst="straightConnector1">
                <a:avLst/>
              </a:prstGeom>
              <a:noFill/>
              <a:ln w="19050" cap="flat" cmpd="sng">
                <a:solidFill>
                  <a:srgbClr val="70C2B4"/>
                </a:solidFill>
                <a:prstDash val="solid"/>
                <a:miter lim="800000"/>
                <a:headEnd type="none" w="med" len="med"/>
                <a:tailEnd type="none" w="med" len="med"/>
              </a:ln>
            </p:spPr>
          </p:cxnSp>
          <p:sp>
            <p:nvSpPr>
              <p:cNvPr id="625" name="Shape 625" descr="KSO_WM_UNIT_INDEX=1_2_1_1&amp;KSO_WM_UNIT_TYPE=n_h_h_a&amp;KSO_WM_UNIT_ID=wpsdiag20163477_4*n_h_h_a*1_2_1_1&amp;KSO_WM_UNIT_LAYERLEVEL=1_1_1_1&amp;KSO_WM_UNIT_HIGHLIGHT=0&amp;KSO_WM_UNIT_CLEAR=0&amp;KSO_WM_UNIT_COMPATIBLE=0&amp;KSO_WM_UNIT_PRESET_TEXT=LOREM&amp;KSO_WM_UNIT_VALUE=12&amp;KSO_WM_TAG_VERSION=1.0&amp;KSO_WM_BEAUTIFY_FLAG=#wm#&amp;KSO_WM_TEMPLATE_CATEGORY=wpsdiag&amp;KSO_WM_TEMPLATE_INDEX=20163477&amp;KSO_WM_SLIDE_ITEM_CNT=4&amp;KSO_WM_DIAGRAM_GROUP_CODE=n1_1&amp;KSO_WM_UNIT_TEXT_FILL_TYPE=1&amp;KSO_WM_UNIT_TEXT_FILL_FORE_SCHEMECOLOR_INDEX=4&amp;KSO_WM_UNIT_LINE_FILL_TYPE=1&amp;KSO_WM_UNIT_LINE_FORE_SCHEMECOLOR_INDEX=5&amp;KSO_WM_UNIT_LINE_BACK_SCHEMECOLOR_INDEX=0"/>
              <p:cNvSpPr/>
              <p:nvPr/>
            </p:nvSpPr>
            <p:spPr>
              <a:xfrm>
                <a:off x="27475" y="1304306"/>
                <a:ext cx="577025" cy="157371"/>
              </a:xfrm>
              <a:prstGeom prst="roundRect">
                <a:avLst>
                  <a:gd name="adj" fmla="val 50000"/>
                </a:avLst>
              </a:prstGeom>
              <a:noFill/>
              <a:ln w="19050" cap="flat" cmpd="sng">
                <a:solidFill>
                  <a:srgbClr val="70C2B4"/>
                </a:solidFill>
                <a:prstDash val="solid"/>
                <a:miter lim="800000"/>
                <a:headEnd type="none" w="med" len="med"/>
                <a:tailEnd type="none" w="med" len="med"/>
              </a:ln>
            </p:spPr>
            <p:txBody>
              <a:bodyPr wrap="square" lIns="0" tIns="0" rIns="0" bIns="0" anchor="ctr" anchorCtr="0">
                <a:noAutofit/>
              </a:bodyPr>
              <a:lstStyle/>
              <a:p>
                <a:pPr marL="0" marR="0" lvl="0" indent="0" algn="ctr" rtl="0">
                  <a:lnSpc>
                    <a:spcPct val="80000"/>
                  </a:lnSpc>
                  <a:spcBef>
                    <a:spcPts val="0"/>
                  </a:spcBef>
                  <a:spcAft>
                    <a:spcPts val="0"/>
                  </a:spcAft>
                  <a:buNone/>
                </a:pPr>
                <a:r>
                  <a:rPr lang="en" sz="1100">
                    <a:solidFill>
                      <a:srgbClr val="70C2B4"/>
                    </a:solidFill>
                    <a:latin typeface="Arial"/>
                    <a:ea typeface="Arial"/>
                    <a:cs typeface="Arial"/>
                    <a:sym typeface="Arial"/>
                  </a:rPr>
                  <a:t>Demographic</a:t>
                </a:r>
              </a:p>
            </p:txBody>
          </p:sp>
          <p:cxnSp>
            <p:nvCxnSpPr>
              <p:cNvPr id="626" name="Shape 626" descr="KSO_WM_UNIT_INDEX=1_4&amp;KSO_WM_UNIT_TYPE=n_i&amp;KSO_WM_UNIT_ID=wpsdiag20163477_4*n_i*1_4&amp;KSO_WM_UNIT_LAYERLEVEL=1_1&amp;KSO_WM_UNIT_CLEAR=1&amp;KSO_WM_TAG_VERSION=1.0&amp;KSO_WM_BEAUTIFY_FLAG=#wm#&amp;KSO_WM_TEMPLATE_CATEGORY=wpsdiag&amp;KSO_WM_TEMPLATE_INDEX=20163477&amp;KSO_WM_SLIDE_ITEM_CNT=4&amp;KSO_WM_DIAGRAM_GROUP_CODE=n1_1&amp;KSO_WM_UNIT_LINE_FILL_TYPE=1&amp;KSO_WM_UNIT_LINE_FORE_SCHEMECOLOR_INDEX=5&amp;KSO_WM_UNIT_LINE_BACK_SCHEMECOLOR_INDEX=0"/>
              <p:cNvCxnSpPr/>
              <p:nvPr/>
            </p:nvCxnSpPr>
            <p:spPr>
              <a:xfrm>
                <a:off x="1263670" y="1046836"/>
                <a:ext cx="0" cy="256972"/>
              </a:xfrm>
              <a:prstGeom prst="straightConnector1">
                <a:avLst/>
              </a:prstGeom>
              <a:noFill/>
              <a:ln w="19050" cap="flat" cmpd="sng">
                <a:solidFill>
                  <a:srgbClr val="70C2B4"/>
                </a:solidFill>
                <a:prstDash val="solid"/>
                <a:miter lim="800000"/>
                <a:headEnd type="none" w="med" len="med"/>
                <a:tailEnd type="none" w="med" len="med"/>
              </a:ln>
            </p:spPr>
          </p:cxnSp>
          <p:sp>
            <p:nvSpPr>
              <p:cNvPr id="627" name="Shape 627" descr="KSO_WM_UNIT_INDEX=1_2_2_1&amp;KSO_WM_UNIT_TYPE=n_h_h_a&amp;KSO_WM_UNIT_ID=wpsdiag20163477_4*n_h_h_a*1_2_2_1&amp;KSO_WM_UNIT_LAYERLEVEL=1_1_1_1&amp;KSO_WM_UNIT_HIGHLIGHT=0&amp;KSO_WM_UNIT_CLEAR=0&amp;KSO_WM_UNIT_COMPATIBLE=0&amp;KSO_WM_UNIT_PRESET_TEXT=LOREM&amp;KSO_WM_UNIT_VALUE=12&amp;KSO_WM_TAG_VERSION=1.0&amp;KSO_WM_BEAUTIFY_FLAG=#wm#&amp;KSO_WM_TEMPLATE_CATEGORY=wpsdiag&amp;KSO_WM_TEMPLATE_INDEX=20163477&amp;KSO_WM_SLIDE_ITEM_CNT=4&amp;KSO_WM_DIAGRAM_GROUP_CODE=n1_1&amp;KSO_WM_UNIT_TEXT_FILL_TYPE=1&amp;KSO_WM_UNIT_TEXT_FILL_FORE_SCHEMECOLOR_INDEX=4&amp;KSO_WM_UNIT_LINE_FILL_TYPE=1&amp;KSO_WM_UNIT_LINE_FORE_SCHEMECOLOR_INDEX=5&amp;KSO_WM_UNIT_LINE_BACK_SCHEMECOLOR_INDEX=0"/>
              <p:cNvSpPr/>
              <p:nvPr/>
            </p:nvSpPr>
            <p:spPr>
              <a:xfrm>
                <a:off x="975157" y="1304306"/>
                <a:ext cx="577025" cy="157371"/>
              </a:xfrm>
              <a:prstGeom prst="roundRect">
                <a:avLst>
                  <a:gd name="adj" fmla="val 50000"/>
                </a:avLst>
              </a:prstGeom>
              <a:noFill/>
              <a:ln w="19050" cap="flat" cmpd="sng">
                <a:solidFill>
                  <a:srgbClr val="70C2B4"/>
                </a:solidFill>
                <a:prstDash val="solid"/>
                <a:miter lim="800000"/>
                <a:headEnd type="none" w="med" len="med"/>
                <a:tailEnd type="none" w="med" len="med"/>
              </a:ln>
            </p:spPr>
            <p:txBody>
              <a:bodyPr wrap="square" lIns="0" tIns="0" rIns="0" bIns="0" anchor="ctr" anchorCtr="0">
                <a:noAutofit/>
              </a:bodyPr>
              <a:lstStyle/>
              <a:p>
                <a:pPr marL="0" marR="0" lvl="0" indent="0" algn="ctr" rtl="0">
                  <a:lnSpc>
                    <a:spcPct val="80000"/>
                  </a:lnSpc>
                  <a:spcBef>
                    <a:spcPts val="0"/>
                  </a:spcBef>
                  <a:spcAft>
                    <a:spcPts val="0"/>
                  </a:spcAft>
                  <a:buNone/>
                </a:pPr>
                <a:r>
                  <a:rPr lang="en" sz="1100">
                    <a:solidFill>
                      <a:srgbClr val="70C2B4"/>
                    </a:solidFill>
                    <a:latin typeface="Arial"/>
                    <a:ea typeface="Arial"/>
                    <a:cs typeface="Arial"/>
                    <a:sym typeface="Arial"/>
                  </a:rPr>
                  <a:t>Geographic</a:t>
                </a:r>
              </a:p>
            </p:txBody>
          </p:sp>
          <p:cxnSp>
            <p:nvCxnSpPr>
              <p:cNvPr id="628" name="Shape 628" descr="KSO_WM_UNIT_INDEX=1_5&amp;KSO_WM_UNIT_TYPE=n_i&amp;KSO_WM_UNIT_ID=wpsdiag20163477_4*n_i*1_5&amp;KSO_WM_UNIT_LAYERLEVEL=1_1&amp;KSO_WM_UNIT_CLEAR=1&amp;KSO_WM_TAG_VERSION=1.0&amp;KSO_WM_BEAUTIFY_FLAG=#wm#&amp;KSO_WM_TEMPLATE_CATEGORY=wpsdiag&amp;KSO_WM_TEMPLATE_INDEX=20163477&amp;KSO_WM_SLIDE_ITEM_CNT=4&amp;KSO_WM_DIAGRAM_GROUP_CODE=n1_1&amp;KSO_WM_UNIT_LINE_FILL_TYPE=1&amp;KSO_WM_UNIT_LINE_FORE_SCHEMECOLOR_INDEX=5&amp;KSO_WM_UNIT_LINE_BACK_SCHEMECOLOR_INDEX=0"/>
              <p:cNvCxnSpPr/>
              <p:nvPr/>
            </p:nvCxnSpPr>
            <p:spPr>
              <a:xfrm>
                <a:off x="3150654" y="1046836"/>
                <a:ext cx="0" cy="256972"/>
              </a:xfrm>
              <a:prstGeom prst="straightConnector1">
                <a:avLst/>
              </a:prstGeom>
              <a:noFill/>
              <a:ln w="19050" cap="flat" cmpd="sng">
                <a:solidFill>
                  <a:srgbClr val="70C2B4"/>
                </a:solidFill>
                <a:prstDash val="solid"/>
                <a:miter lim="800000"/>
                <a:headEnd type="none" w="med" len="med"/>
                <a:tailEnd type="none" w="med" len="med"/>
              </a:ln>
            </p:spPr>
          </p:cxnSp>
          <p:sp>
            <p:nvSpPr>
              <p:cNvPr id="629" name="Shape 629" descr="KSO_WM_UNIT_INDEX=1_2_4_1&amp;KSO_WM_UNIT_TYPE=n_h_h_a&amp;KSO_WM_UNIT_ID=wpsdiag20163477_4*n_h_h_a*1_2_4_1&amp;KSO_WM_UNIT_LAYERLEVEL=1_1_1_1&amp;KSO_WM_UNIT_HIGHLIGHT=0&amp;KSO_WM_UNIT_CLEAR=0&amp;KSO_WM_UNIT_COMPATIBLE=0&amp;KSO_WM_UNIT_PRESET_TEXT=LOREM&amp;KSO_WM_UNIT_VALUE=12&amp;KSO_WM_TAG_VERSION=1.0&amp;KSO_WM_BEAUTIFY_FLAG=#wm#&amp;KSO_WM_TEMPLATE_CATEGORY=wpsdiag&amp;KSO_WM_TEMPLATE_INDEX=20163477&amp;KSO_WM_SLIDE_ITEM_CNT=4&amp;KSO_WM_DIAGRAM_GROUP_CODE=n1_1&amp;KSO_WM_UNIT_TEXT_FILL_TYPE=1&amp;KSO_WM_UNIT_TEXT_FILL_FORE_SCHEMECOLOR_INDEX=4&amp;KSO_WM_UNIT_LINE_FILL_TYPE=1&amp;KSO_WM_UNIT_LINE_FORE_SCHEMECOLOR_INDEX=5&amp;KSO_WM_UNIT_LINE_BACK_SCHEMECOLOR_INDEX=0"/>
              <p:cNvSpPr/>
              <p:nvPr/>
            </p:nvSpPr>
            <p:spPr>
              <a:xfrm>
                <a:off x="2862142" y="1304306"/>
                <a:ext cx="577025" cy="157371"/>
              </a:xfrm>
              <a:prstGeom prst="roundRect">
                <a:avLst>
                  <a:gd name="adj" fmla="val 50000"/>
                </a:avLst>
              </a:prstGeom>
              <a:noFill/>
              <a:ln w="19050" cap="flat" cmpd="sng">
                <a:solidFill>
                  <a:srgbClr val="70C2B4"/>
                </a:solidFill>
                <a:prstDash val="solid"/>
                <a:miter lim="800000"/>
                <a:headEnd type="none" w="med" len="med"/>
                <a:tailEnd type="none" w="med" len="med"/>
              </a:ln>
            </p:spPr>
            <p:txBody>
              <a:bodyPr wrap="square" lIns="0" tIns="0" rIns="0" bIns="0" anchor="ctr" anchorCtr="0">
                <a:noAutofit/>
              </a:bodyPr>
              <a:lstStyle/>
              <a:p>
                <a:pPr marL="0" marR="0" lvl="0" indent="0" algn="ctr" rtl="0">
                  <a:lnSpc>
                    <a:spcPct val="80000"/>
                  </a:lnSpc>
                  <a:spcBef>
                    <a:spcPts val="0"/>
                  </a:spcBef>
                  <a:spcAft>
                    <a:spcPts val="0"/>
                  </a:spcAft>
                  <a:buNone/>
                </a:pPr>
                <a:r>
                  <a:rPr lang="en" sz="1100">
                    <a:solidFill>
                      <a:srgbClr val="70C2B4"/>
                    </a:solidFill>
                    <a:latin typeface="Arial"/>
                    <a:ea typeface="Arial"/>
                    <a:cs typeface="Arial"/>
                    <a:sym typeface="Arial"/>
                  </a:rPr>
                  <a:t>Package </a:t>
                </a:r>
              </a:p>
            </p:txBody>
          </p:sp>
          <p:cxnSp>
            <p:nvCxnSpPr>
              <p:cNvPr id="630" name="Shape 630" descr="KSO_WM_UNIT_INDEX=1_6&amp;KSO_WM_UNIT_TYPE=n_i&amp;KSO_WM_UNIT_ID=wpsdiag20163477_4*n_i*1_6&amp;KSO_WM_UNIT_LAYERLEVEL=1_1&amp;KSO_WM_UNIT_CLEAR=1&amp;KSO_WM_TAG_VERSION=1.0&amp;KSO_WM_BEAUTIFY_FLAG=#wm#&amp;KSO_WM_TEMPLATE_CATEGORY=wpsdiag&amp;KSO_WM_TEMPLATE_INDEX=20163477&amp;KSO_WM_SLIDE_ITEM_CNT=4&amp;KSO_WM_DIAGRAM_GROUP_CODE=n1_1&amp;KSO_WM_UNIT_LINE_FILL_TYPE=1&amp;KSO_WM_UNIT_LINE_FORE_SCHEMECOLOR_INDEX=5&amp;KSO_WM_UNIT_LINE_BACK_SCHEMECOLOR_INDEX=0"/>
              <p:cNvCxnSpPr/>
              <p:nvPr/>
            </p:nvCxnSpPr>
            <p:spPr>
              <a:xfrm>
                <a:off x="2207162" y="1046836"/>
                <a:ext cx="0" cy="256972"/>
              </a:xfrm>
              <a:prstGeom prst="straightConnector1">
                <a:avLst/>
              </a:prstGeom>
              <a:noFill/>
              <a:ln w="19050" cap="flat" cmpd="sng">
                <a:solidFill>
                  <a:srgbClr val="70C2B4"/>
                </a:solidFill>
                <a:prstDash val="solid"/>
                <a:miter lim="800000"/>
                <a:headEnd type="none" w="med" len="med"/>
                <a:tailEnd type="none" w="med" len="med"/>
              </a:ln>
            </p:spPr>
          </p:cxnSp>
          <p:sp>
            <p:nvSpPr>
              <p:cNvPr id="631" name="Shape 631" descr="KSO_WM_UNIT_INDEX=1_2_3_1&amp;KSO_WM_UNIT_TYPE=n_h_h_a&amp;KSO_WM_UNIT_ID=wpsdiag20163477_4*n_h_h_a*1_2_3_1&amp;KSO_WM_UNIT_LAYERLEVEL=1_1_1_1&amp;KSO_WM_UNIT_HIGHLIGHT=0&amp;KSO_WM_UNIT_CLEAR=0&amp;KSO_WM_UNIT_COMPATIBLE=0&amp;KSO_WM_UNIT_PRESET_TEXT=LOREM&amp;KSO_WM_UNIT_VALUE=12&amp;KSO_WM_TAG_VERSION=1.0&amp;KSO_WM_BEAUTIFY_FLAG=#wm#&amp;KSO_WM_TEMPLATE_CATEGORY=wpsdiag&amp;KSO_WM_TEMPLATE_INDEX=20163477&amp;KSO_WM_SLIDE_ITEM_CNT=4&amp;KSO_WM_DIAGRAM_GROUP_CODE=n1_1&amp;KSO_WM_UNIT_TEXT_FILL_TYPE=1&amp;KSO_WM_UNIT_TEXT_FILL_FORE_SCHEMECOLOR_INDEX=4&amp;KSO_WM_UNIT_LINE_FILL_TYPE=1&amp;KSO_WM_UNIT_LINE_FORE_SCHEMECOLOR_INDEX=5&amp;KSO_WM_UNIT_LINE_BACK_SCHEMECOLOR_INDEX=0"/>
              <p:cNvSpPr/>
              <p:nvPr/>
            </p:nvSpPr>
            <p:spPr>
              <a:xfrm>
                <a:off x="1917603" y="1304306"/>
                <a:ext cx="577025" cy="157371"/>
              </a:xfrm>
              <a:prstGeom prst="roundRect">
                <a:avLst>
                  <a:gd name="adj" fmla="val 50000"/>
                </a:avLst>
              </a:prstGeom>
              <a:noFill/>
              <a:ln w="19050" cap="flat" cmpd="sng">
                <a:solidFill>
                  <a:srgbClr val="70C2B4"/>
                </a:solidFill>
                <a:prstDash val="solid"/>
                <a:miter lim="800000"/>
                <a:headEnd type="none" w="med" len="med"/>
                <a:tailEnd type="none" w="med" len="med"/>
              </a:ln>
            </p:spPr>
            <p:txBody>
              <a:bodyPr wrap="square" lIns="0" tIns="0" rIns="0" bIns="0" anchor="ctr" anchorCtr="0">
                <a:noAutofit/>
              </a:bodyPr>
              <a:lstStyle/>
              <a:p>
                <a:pPr marL="0" marR="0" lvl="0" indent="0" algn="ctr" rtl="0">
                  <a:lnSpc>
                    <a:spcPct val="80000"/>
                  </a:lnSpc>
                  <a:spcBef>
                    <a:spcPts val="0"/>
                  </a:spcBef>
                  <a:spcAft>
                    <a:spcPts val="0"/>
                  </a:spcAft>
                  <a:buNone/>
                </a:pPr>
                <a:r>
                  <a:rPr lang="en" sz="1100">
                    <a:solidFill>
                      <a:srgbClr val="70C2B4"/>
                    </a:solidFill>
                    <a:latin typeface="Arial"/>
                    <a:ea typeface="Arial"/>
                    <a:cs typeface="Arial"/>
                    <a:sym typeface="Arial"/>
                  </a:rPr>
                  <a:t>Custom</a:t>
                </a:r>
              </a:p>
            </p:txBody>
          </p:sp>
          <p:sp>
            <p:nvSpPr>
              <p:cNvPr id="632" name="Shape 632" descr="KSO_WM_UNIT_INDEX=1_7&amp;KSO_WM_UNIT_TYPE=n_i&amp;KSO_WM_UNIT_ID=wpsdiag20163477_4*n_i*1_7&amp;KSO_WM_UNIT_LAYERLEVEL=1_1&amp;KSO_WM_UNIT_CLEAR=1&amp;KSO_WM_TAG_VERSION=1.0&amp;KSO_WM_BEAUTIFY_FLAG=#wm#&amp;KSO_WM_TEMPLATE_CATEGORY=wpsdiag&amp;KSO_WM_TEMPLATE_INDEX=20163477&amp;KSO_WM_SLIDE_ITEM_CNT=4&amp;KSO_WM_DIAGRAM_GROUP_CODE=n1_1&amp;KSO_WM_UNIT_LINE_FILL_TYPE=1&amp;KSO_WM_UNIT_LINE_FORE_SCHEMECOLOR_INDEX=5&amp;KSO_WM_UNIT_LINE_BACK_SCHEMECOLOR_INDEX=0"/>
              <p:cNvSpPr/>
              <p:nvPr/>
            </p:nvSpPr>
            <p:spPr>
              <a:xfrm>
                <a:off x="1293952" y="0"/>
                <a:ext cx="880729" cy="880729"/>
              </a:xfrm>
              <a:prstGeom prst="ellipse">
                <a:avLst/>
              </a:prstGeom>
              <a:noFill/>
              <a:ln w="25400" cap="flat" cmpd="sng">
                <a:solidFill>
                  <a:srgbClr val="70C2B4"/>
                </a:solidFill>
                <a:prstDash val="solid"/>
                <a:miter lim="800000"/>
                <a:headEnd type="none" w="med" len="med"/>
                <a:tailEnd type="none" w="med" len="med"/>
              </a:ln>
            </p:spPr>
            <p:txBody>
              <a:bodyPr wrap="square" lIns="68575" tIns="68575" rIns="68575" bIns="68575" anchor="ctr" anchorCtr="0">
                <a:noAutofit/>
              </a:bodyPr>
              <a:lstStyle/>
              <a:p>
                <a:pPr marL="0" lvl="0" indent="0">
                  <a:spcBef>
                    <a:spcPts val="0"/>
                  </a:spcBef>
                  <a:buNone/>
                </a:pPr>
                <a:endParaRPr/>
              </a:p>
            </p:txBody>
          </p:sp>
          <p:sp>
            <p:nvSpPr>
              <p:cNvPr id="633" name="Shape 633" descr="KSO_WM_UNIT_INDEX=1_8&amp;KSO_WM_UNIT_TYPE=n_i&amp;KSO_WM_UNIT_ID=wpsdiag20163477_4*n_i*1_8&amp;KSO_WM_UNIT_LAYERLEVEL=1_1&amp;KSO_WM_UNIT_CLEAR=1&amp;KSO_WM_TAG_VERSION=1.0&amp;KSO_WM_BEAUTIFY_FLAG=#wm#&amp;KSO_WM_TEMPLATE_CATEGORY=wpsdiag&amp;KSO_WM_TEMPLATE_INDEX=20163477&amp;KSO_WM_SLIDE_ITEM_CNT=4&amp;KSO_WM_DIAGRAM_GROUP_CODE=n1_1&amp;KSO_WM_UNIT_FILL_TYPE=1&amp;KSO_WM_UNIT_FILL_FORE_SCHEMECOLOR_INDEX=5&amp;KSO_WM_UNIT_FILL_BACK_SCHEMECOLOR_INDEX=0"/>
              <p:cNvSpPr/>
              <p:nvPr/>
            </p:nvSpPr>
            <p:spPr>
              <a:xfrm>
                <a:off x="1329529" y="35576"/>
                <a:ext cx="809576" cy="809576"/>
              </a:xfrm>
              <a:prstGeom prst="arc">
                <a:avLst>
                  <a:gd name="adj1" fmla="val 32339"/>
                  <a:gd name="adj2" fmla="val 10807337"/>
                </a:avLst>
              </a:prstGeom>
              <a:solidFill>
                <a:srgbClr val="70C2B4"/>
              </a:solidFill>
              <a:ln>
                <a:noFill/>
              </a:ln>
            </p:spPr>
            <p:txBody>
              <a:bodyPr wrap="square" lIns="68575" tIns="68575" rIns="68575" bIns="68575" anchor="ctr" anchorCtr="0">
                <a:noAutofit/>
              </a:bodyPr>
              <a:lstStyle/>
              <a:p>
                <a:pPr marL="0" lvl="0" indent="0">
                  <a:spcBef>
                    <a:spcPts val="0"/>
                  </a:spcBef>
                  <a:buNone/>
                </a:pPr>
                <a:endParaRPr/>
              </a:p>
            </p:txBody>
          </p:sp>
          <p:grpSp>
            <p:nvGrpSpPr>
              <p:cNvPr id="634" name="Shape 634"/>
              <p:cNvGrpSpPr/>
              <p:nvPr/>
            </p:nvGrpSpPr>
            <p:grpSpPr>
              <a:xfrm>
                <a:off x="1658534" y="153014"/>
                <a:ext cx="151598" cy="186931"/>
                <a:chOff x="1658518" y="153014"/>
                <a:chExt cx="211137" cy="260350"/>
              </a:xfrm>
            </p:grpSpPr>
            <p:sp>
              <p:nvSpPr>
                <p:cNvPr id="635" name="Shape 635" descr="KSO_WM_UNIT_INDEX=1_9&amp;KSO_WM_UNIT_TYPE=n_i&amp;KSO_WM_UNIT_ID=wpsdiag20163477_4*n_i*1_9&amp;KSO_WM_UNIT_LAYERLEVEL=1_1&amp;KSO_WM_UNIT_CLEAR=1&amp;KSO_WM_TAG_VERSION=1.0&amp;KSO_WM_BEAUTIFY_FLAG=#wm#&amp;KSO_WM_TEMPLATE_CATEGORY=wpsdiag&amp;KSO_WM_TEMPLATE_INDEX=20163477&amp;KSO_WM_SLIDE_ITEM_CNT=4&amp;KSO_WM_DIAGRAM_GROUP_CODE=n1_1&amp;KSO_WM_UNIT_FILL_TYPE=1&amp;KSO_WM_UNIT_FILL_FORE_SCHEMECOLOR_INDEX=5&amp;KSO_WM_UNIT_FILL_BACK_SCHEMECOLOR_INDEX=0&amp;KSO_WM_UNIT_LINE_FILL_TYPE=1&amp;KSO_WM_UNIT_LINE_FORE_SCHEMECOLOR_INDEX=0&amp;KSO_WM_UNIT_LINE_BACK_SCHEMECOLOR_INDEX=0"/>
                <p:cNvSpPr/>
                <p:nvPr/>
              </p:nvSpPr>
              <p:spPr>
                <a:xfrm>
                  <a:off x="1658518" y="254614"/>
                  <a:ext cx="42863" cy="136525"/>
                </a:xfrm>
                <a:custGeom>
                  <a:avLst/>
                  <a:gdLst/>
                  <a:ahLst/>
                  <a:cxnLst/>
                  <a:rect l="0" t="0" r="0" b="0"/>
                  <a:pathLst>
                    <a:path w="120000" h="120000" extrusionOk="0">
                      <a:moveTo>
                        <a:pt x="97021" y="28609"/>
                      </a:moveTo>
                      <a:cubicBezTo>
                        <a:pt x="97021" y="21456"/>
                        <a:pt x="104680" y="10331"/>
                        <a:pt x="117446" y="0"/>
                      </a:cubicBezTo>
                      <a:cubicBezTo>
                        <a:pt x="43404" y="0"/>
                        <a:pt x="43404" y="0"/>
                        <a:pt x="43404" y="0"/>
                      </a:cubicBezTo>
                      <a:cubicBezTo>
                        <a:pt x="20425" y="0"/>
                        <a:pt x="0" y="30993"/>
                        <a:pt x="0" y="42119"/>
                      </a:cubicBezTo>
                      <a:cubicBezTo>
                        <a:pt x="0" y="77880"/>
                        <a:pt x="0" y="77880"/>
                        <a:pt x="0" y="77880"/>
                      </a:cubicBezTo>
                      <a:cubicBezTo>
                        <a:pt x="0" y="89006"/>
                        <a:pt x="20425" y="120000"/>
                        <a:pt x="43404" y="120000"/>
                      </a:cubicBezTo>
                      <a:cubicBezTo>
                        <a:pt x="120000" y="120000"/>
                        <a:pt x="120000" y="120000"/>
                        <a:pt x="120000" y="120000"/>
                      </a:cubicBezTo>
                      <a:cubicBezTo>
                        <a:pt x="104680" y="108874"/>
                        <a:pt x="97021" y="97748"/>
                        <a:pt x="97021" y="90596"/>
                      </a:cubicBezTo>
                      <a:lnTo>
                        <a:pt x="97021" y="28609"/>
                      </a:lnTo>
                      <a:close/>
                    </a:path>
                  </a:pathLst>
                </a:custGeom>
                <a:solidFill>
                  <a:srgbClr val="70C2B4"/>
                </a:solidFill>
                <a:ln>
                  <a:noFill/>
                </a:ln>
              </p:spPr>
              <p:txBody>
                <a:bodyPr wrap="square" lIns="68575" tIns="68575" rIns="68575" bIns="68575" anchor="ctr" anchorCtr="0">
                  <a:noAutofit/>
                </a:bodyPr>
                <a:lstStyle/>
                <a:p>
                  <a:pPr marL="0" lvl="0" indent="0">
                    <a:spcBef>
                      <a:spcPts val="0"/>
                    </a:spcBef>
                    <a:buNone/>
                  </a:pPr>
                  <a:endParaRPr/>
                </a:p>
              </p:txBody>
            </p:sp>
            <p:sp>
              <p:nvSpPr>
                <p:cNvPr id="636" name="Shape 636" descr="KSO_WM_UNIT_INDEX=1_10&amp;KSO_WM_UNIT_TYPE=n_i&amp;KSO_WM_UNIT_ID=wpsdiag20163477_4*n_i*1_10&amp;KSO_WM_UNIT_LAYERLEVEL=1_1&amp;KSO_WM_UNIT_CLEAR=1&amp;KSO_WM_TAG_VERSION=1.0&amp;KSO_WM_BEAUTIFY_FLAG=#wm#&amp;KSO_WM_TEMPLATE_CATEGORY=wpsdiag&amp;KSO_WM_TEMPLATE_INDEX=20163477&amp;KSO_WM_SLIDE_ITEM_CNT=4&amp;KSO_WM_DIAGRAM_GROUP_CODE=n1_1&amp;KSO_WM_UNIT_FILL_TYPE=1&amp;KSO_WM_UNIT_FILL_FORE_SCHEMECOLOR_INDEX=5&amp;KSO_WM_UNIT_FILL_BACK_SCHEMECOLOR_INDEX=0&amp;KSO_WM_UNIT_LINE_FILL_TYPE=1&amp;KSO_WM_UNIT_LINE_FORE_SCHEMECOLOR_INDEX=0&amp;KSO_WM_UNIT_LINE_BACK_SCHEMECOLOR_INDEX=0"/>
                <p:cNvSpPr/>
                <p:nvPr/>
              </p:nvSpPr>
              <p:spPr>
                <a:xfrm>
                  <a:off x="1707730" y="153014"/>
                  <a:ext cx="161925" cy="260350"/>
                </a:xfrm>
                <a:custGeom>
                  <a:avLst/>
                  <a:gdLst/>
                  <a:ahLst/>
                  <a:cxnLst/>
                  <a:rect l="0" t="0" r="0" b="0"/>
                  <a:pathLst>
                    <a:path w="120000" h="120000" extrusionOk="0">
                      <a:moveTo>
                        <a:pt x="11333" y="41522"/>
                      </a:moveTo>
                      <a:cubicBezTo>
                        <a:pt x="4666" y="47335"/>
                        <a:pt x="0" y="56885"/>
                        <a:pt x="0" y="61868"/>
                      </a:cubicBezTo>
                      <a:cubicBezTo>
                        <a:pt x="0" y="94256"/>
                        <a:pt x="0" y="94256"/>
                        <a:pt x="0" y="94256"/>
                      </a:cubicBezTo>
                      <a:cubicBezTo>
                        <a:pt x="0" y="102145"/>
                        <a:pt x="10666" y="120000"/>
                        <a:pt x="24000" y="120000"/>
                      </a:cubicBezTo>
                      <a:cubicBezTo>
                        <a:pt x="87333" y="120000"/>
                        <a:pt x="87333" y="120000"/>
                        <a:pt x="87333" y="120000"/>
                      </a:cubicBezTo>
                      <a:cubicBezTo>
                        <a:pt x="100000" y="120000"/>
                        <a:pt x="110666" y="113771"/>
                        <a:pt x="110666" y="105882"/>
                      </a:cubicBezTo>
                      <a:cubicBezTo>
                        <a:pt x="111333" y="105051"/>
                        <a:pt x="111333" y="105051"/>
                        <a:pt x="111333" y="105051"/>
                      </a:cubicBezTo>
                      <a:cubicBezTo>
                        <a:pt x="62666" y="105051"/>
                        <a:pt x="62666" y="105051"/>
                        <a:pt x="62666" y="105051"/>
                      </a:cubicBezTo>
                      <a:cubicBezTo>
                        <a:pt x="58000" y="105051"/>
                        <a:pt x="54666" y="102975"/>
                        <a:pt x="54666" y="100069"/>
                      </a:cubicBezTo>
                      <a:cubicBezTo>
                        <a:pt x="54666" y="97577"/>
                        <a:pt x="58000" y="95501"/>
                        <a:pt x="62666" y="95501"/>
                      </a:cubicBezTo>
                      <a:cubicBezTo>
                        <a:pt x="112666" y="95501"/>
                        <a:pt x="112666" y="95501"/>
                        <a:pt x="112666" y="95501"/>
                      </a:cubicBezTo>
                      <a:cubicBezTo>
                        <a:pt x="114666" y="82629"/>
                        <a:pt x="114666" y="82629"/>
                        <a:pt x="114666" y="82629"/>
                      </a:cubicBezTo>
                      <a:cubicBezTo>
                        <a:pt x="62666" y="82629"/>
                        <a:pt x="62666" y="82629"/>
                        <a:pt x="62666" y="82629"/>
                      </a:cubicBezTo>
                      <a:cubicBezTo>
                        <a:pt x="58000" y="82629"/>
                        <a:pt x="54666" y="80553"/>
                        <a:pt x="54666" y="78062"/>
                      </a:cubicBezTo>
                      <a:cubicBezTo>
                        <a:pt x="54666" y="75570"/>
                        <a:pt x="58000" y="73494"/>
                        <a:pt x="62666" y="73494"/>
                      </a:cubicBezTo>
                      <a:cubicBezTo>
                        <a:pt x="116666" y="73494"/>
                        <a:pt x="116666" y="73494"/>
                        <a:pt x="116666" y="73494"/>
                      </a:cubicBezTo>
                      <a:cubicBezTo>
                        <a:pt x="118666" y="60622"/>
                        <a:pt x="118666" y="60622"/>
                        <a:pt x="118666" y="60622"/>
                      </a:cubicBezTo>
                      <a:cubicBezTo>
                        <a:pt x="62666" y="60622"/>
                        <a:pt x="62666" y="60622"/>
                        <a:pt x="62666" y="60622"/>
                      </a:cubicBezTo>
                      <a:cubicBezTo>
                        <a:pt x="58000" y="60622"/>
                        <a:pt x="54666" y="58546"/>
                        <a:pt x="54666" y="56055"/>
                      </a:cubicBezTo>
                      <a:cubicBezTo>
                        <a:pt x="54666" y="53564"/>
                        <a:pt x="58000" y="51487"/>
                        <a:pt x="62666" y="51487"/>
                      </a:cubicBezTo>
                      <a:cubicBezTo>
                        <a:pt x="120000" y="51487"/>
                        <a:pt x="120000" y="51487"/>
                        <a:pt x="120000" y="51487"/>
                      </a:cubicBezTo>
                      <a:cubicBezTo>
                        <a:pt x="120000" y="50242"/>
                        <a:pt x="120000" y="50242"/>
                        <a:pt x="120000" y="50242"/>
                      </a:cubicBezTo>
                      <a:cubicBezTo>
                        <a:pt x="120000" y="42352"/>
                        <a:pt x="109333" y="36124"/>
                        <a:pt x="96666" y="36124"/>
                      </a:cubicBezTo>
                      <a:cubicBezTo>
                        <a:pt x="54666" y="36124"/>
                        <a:pt x="54666" y="36124"/>
                        <a:pt x="54666" y="36124"/>
                      </a:cubicBezTo>
                      <a:cubicBezTo>
                        <a:pt x="56000" y="29480"/>
                        <a:pt x="56000" y="29480"/>
                        <a:pt x="56000" y="29480"/>
                      </a:cubicBezTo>
                      <a:cubicBezTo>
                        <a:pt x="60000" y="15778"/>
                        <a:pt x="60000" y="15778"/>
                        <a:pt x="60000" y="15778"/>
                      </a:cubicBezTo>
                      <a:cubicBezTo>
                        <a:pt x="61333" y="8719"/>
                        <a:pt x="54000" y="2076"/>
                        <a:pt x="42666" y="830"/>
                      </a:cubicBezTo>
                      <a:cubicBezTo>
                        <a:pt x="31333" y="0"/>
                        <a:pt x="21333" y="4567"/>
                        <a:pt x="19333" y="11626"/>
                      </a:cubicBezTo>
                      <a:cubicBezTo>
                        <a:pt x="14000" y="30726"/>
                        <a:pt x="14000" y="30726"/>
                        <a:pt x="14000" y="30726"/>
                      </a:cubicBezTo>
                      <a:lnTo>
                        <a:pt x="11333" y="41522"/>
                      </a:lnTo>
                      <a:close/>
                    </a:path>
                  </a:pathLst>
                </a:custGeom>
                <a:solidFill>
                  <a:srgbClr val="70C2B4"/>
                </a:solidFill>
                <a:ln>
                  <a:noFill/>
                </a:ln>
              </p:spPr>
              <p:txBody>
                <a:bodyPr wrap="square" lIns="68575" tIns="68575" rIns="68575" bIns="68575" anchor="ctr" anchorCtr="0">
                  <a:noAutofit/>
                </a:bodyPr>
                <a:lstStyle/>
                <a:p>
                  <a:pPr marL="0" lvl="0" indent="0">
                    <a:spcBef>
                      <a:spcPts val="0"/>
                    </a:spcBef>
                    <a:buNone/>
                  </a:pPr>
                  <a:endParaRPr/>
                </a:p>
              </p:txBody>
            </p:sp>
          </p:grpSp>
          <p:sp>
            <p:nvSpPr>
              <p:cNvPr id="637" name="Shape 637" descr="KSO_WM_UNIT_INDEX=1_1_1&amp;KSO_WM_UNIT_TYPE=n_h_a&amp;KSO_WM_UNIT_ID=wpsdiag20163477_4*n_h_a*1_1_1&amp;KSO_WM_UNIT_LAYERLEVEL=1_1_1&amp;KSO_WM_UNIT_HIGHLIGHT=0&amp;KSO_WM_UNIT_CLEAR=0&amp;KSO_WM_UNIT_COMPATIBLE=0&amp;KSO_WM_UNIT_PRESET_TEXT=LOREM&amp;KSO_WM_UNIT_VALUE=5&amp;KSO_WM_TAG_VERSION=1.0&amp;KSO_WM_BEAUTIFY_FLAG=#wm#&amp;KSO_WM_TEMPLATE_CATEGORY=wpsdiag&amp;KSO_WM_TEMPLATE_INDEX=20163477&amp;KSO_WM_SLIDE_ITEM_CNT=4&amp;KSO_WM_DIAGRAM_GROUP_CODE=n1_1&amp;KSO_WM_UNIT_TEXT_FILL_TYPE=1&amp;KSO_WM_UNIT_TEXT_FILL_FORE_SCHEMECOLOR_INDEX=12"/>
              <p:cNvSpPr/>
              <p:nvPr/>
            </p:nvSpPr>
            <p:spPr>
              <a:xfrm>
                <a:off x="1287251" y="466294"/>
                <a:ext cx="894129" cy="313930"/>
              </a:xfrm>
              <a:prstGeom prst="rect">
                <a:avLst/>
              </a:prstGeom>
              <a:noFill/>
              <a:ln>
                <a:noFill/>
              </a:ln>
            </p:spPr>
            <p:txBody>
              <a:bodyPr wrap="square" lIns="68575" tIns="34275" rIns="68575" bIns="34275" anchor="t" anchorCtr="0">
                <a:noAutofit/>
              </a:bodyPr>
              <a:lstStyle/>
              <a:p>
                <a:pPr marL="0" marR="0" lvl="0" indent="0" algn="ctr" rtl="0">
                  <a:lnSpc>
                    <a:spcPct val="80000"/>
                  </a:lnSpc>
                  <a:spcBef>
                    <a:spcPts val="0"/>
                  </a:spcBef>
                  <a:spcAft>
                    <a:spcPts val="0"/>
                  </a:spcAft>
                  <a:buNone/>
                </a:pPr>
                <a:r>
                  <a:rPr lang="en" sz="1400">
                    <a:solidFill>
                      <a:srgbClr val="FFFFFF"/>
                    </a:solidFill>
                    <a:latin typeface="Arial"/>
                    <a:ea typeface="Arial"/>
                    <a:cs typeface="Arial"/>
                    <a:sym typeface="Arial"/>
                  </a:rPr>
                  <a:t>Marketing Segmentation</a:t>
                </a:r>
              </a:p>
            </p:txBody>
          </p:sp>
        </p:grpSp>
        <p:sp>
          <p:nvSpPr>
            <p:cNvPr id="638" name="Shape 638" descr="KSO_WM_UNIT_INDEX=1_2_2_1&amp;KSO_WM_UNIT_TYPE=n_h_h_f&amp;KSO_WM_UNIT_ID=wpsdiag20163477_4*n_h_h_f*1_2_2_1&amp;KSO_WM_UNIT_LAYERLEVEL=1_1_1_1&amp;KSO_WM_UNIT_HIGHLIGHT=0&amp;KSO_WM_UNIT_CLEAR=0&amp;KSO_WM_UNIT_COMPATIBLE=0&amp;KSO_WM_UNIT_PRESET_TEXT=Lorem ipsum dolor sit amet&amp;KSO_WM_UNIT_VALUE=21&amp;KSO_WM_TAG_VERSION=1.0&amp;KSO_WM_BEAUTIFY_FLAG=#wm#&amp;KSO_WM_TEMPLATE_CATEGORY=wpsdiag&amp;KSO_WM_TEMPLATE_INDEX=20163477&amp;KSO_WM_SLIDE_ITEM_CNT=4&amp;KSO_WM_DIAGRAM_GROUP_CODE=n1_1&amp;KSO_WM_UNIT_TEXT_FILL_TYPE=1&amp;KSO_WM_UNIT_TEXT_FILL_FORE_SCHEMECOLOR_INDEX=13"/>
            <p:cNvSpPr/>
            <p:nvPr/>
          </p:nvSpPr>
          <p:spPr>
            <a:xfrm>
              <a:off x="840836" y="2158258"/>
              <a:ext cx="864664" cy="571895"/>
            </a:xfrm>
            <a:prstGeom prst="rect">
              <a:avLst/>
            </a:prstGeom>
            <a:noFill/>
            <a:ln>
              <a:noFill/>
            </a:ln>
          </p:spPr>
          <p:txBody>
            <a:bodyPr wrap="square" lIns="14600" tIns="7300" rIns="14600" bIns="7300" anchor="t" anchorCtr="0">
              <a:noAutofit/>
            </a:bodyPr>
            <a:lstStyle/>
            <a:p>
              <a:pPr marL="0" marR="0" lvl="0" indent="0" algn="ctr" rtl="0">
                <a:lnSpc>
                  <a:spcPct val="80000"/>
                </a:lnSpc>
                <a:spcBef>
                  <a:spcPts val="0"/>
                </a:spcBef>
                <a:spcAft>
                  <a:spcPts val="0"/>
                </a:spcAft>
                <a:buNone/>
              </a:pPr>
              <a:r>
                <a:rPr lang="en" sz="1400">
                  <a:solidFill>
                    <a:srgbClr val="000000"/>
                  </a:solidFill>
                  <a:latin typeface="Arial"/>
                  <a:ea typeface="Arial"/>
                  <a:cs typeface="Arial"/>
                  <a:sym typeface="Arial"/>
                </a:rPr>
                <a:t>USA</a:t>
              </a:r>
            </a:p>
            <a:p>
              <a:pPr marL="0" marR="0" lvl="0" indent="0" algn="ctr" rtl="0">
                <a:lnSpc>
                  <a:spcPct val="80000"/>
                </a:lnSpc>
                <a:spcBef>
                  <a:spcPts val="0"/>
                </a:spcBef>
                <a:spcAft>
                  <a:spcPts val="0"/>
                </a:spcAft>
                <a:buNone/>
              </a:pPr>
              <a:endParaRPr sz="1400">
                <a:solidFill>
                  <a:srgbClr val="000000"/>
                </a:solidFill>
                <a:latin typeface="Arial"/>
                <a:ea typeface="Arial"/>
                <a:cs typeface="Arial"/>
                <a:sym typeface="Arial"/>
              </a:endParaRPr>
            </a:p>
          </p:txBody>
        </p:sp>
        <p:sp>
          <p:nvSpPr>
            <p:cNvPr id="639" name="Shape 639" descr="KSO_WM_UNIT_INDEX=1_2_3_1&amp;KSO_WM_UNIT_TYPE=n_h_h_f&amp;KSO_WM_UNIT_ID=wpsdiag20163477_4*n_h_h_f*1_2_3_1&amp;KSO_WM_UNIT_LAYERLEVEL=1_1_1_1&amp;KSO_WM_UNIT_HIGHLIGHT=0&amp;KSO_WM_UNIT_CLEAR=0&amp;KSO_WM_UNIT_COMPATIBLE=0&amp;KSO_WM_UNIT_PRESET_TEXT=Lorem ipsum dolor sit amet&amp;KSO_WM_UNIT_VALUE=21&amp;KSO_WM_TAG_VERSION=1.0&amp;KSO_WM_BEAUTIFY_FLAG=#wm#&amp;KSO_WM_TEMPLATE_CATEGORY=wpsdiag&amp;KSO_WM_TEMPLATE_INDEX=20163477&amp;KSO_WM_SLIDE_ITEM_CNT=4&amp;KSO_WM_DIAGRAM_GROUP_CODE=n1_1&amp;KSO_WM_UNIT_TEXT_FILL_TYPE=1&amp;KSO_WM_UNIT_TEXT_FILL_FORE_SCHEMECOLOR_INDEX=13"/>
            <p:cNvSpPr/>
            <p:nvPr/>
          </p:nvSpPr>
          <p:spPr>
            <a:xfrm>
              <a:off x="1647236" y="2158251"/>
              <a:ext cx="1141115" cy="571902"/>
            </a:xfrm>
            <a:prstGeom prst="rect">
              <a:avLst/>
            </a:prstGeom>
            <a:noFill/>
            <a:ln>
              <a:noFill/>
            </a:ln>
          </p:spPr>
          <p:txBody>
            <a:bodyPr wrap="square" lIns="14600" tIns="7300" rIns="14600" bIns="7300" anchor="t" anchorCtr="0">
              <a:noAutofit/>
            </a:bodyPr>
            <a:lstStyle/>
            <a:p>
              <a:pPr marL="0" marR="0" lvl="0" indent="0" algn="ctr" rtl="0">
                <a:lnSpc>
                  <a:spcPct val="80000"/>
                </a:lnSpc>
                <a:spcBef>
                  <a:spcPts val="0"/>
                </a:spcBef>
                <a:spcAft>
                  <a:spcPts val="0"/>
                </a:spcAft>
                <a:buNone/>
              </a:pPr>
              <a:r>
                <a:rPr lang="en" sz="1400">
                  <a:solidFill>
                    <a:srgbClr val="000000"/>
                  </a:solidFill>
                  <a:latin typeface="Arial"/>
                  <a:ea typeface="Arial"/>
                  <a:cs typeface="Arial"/>
                  <a:sym typeface="Arial"/>
                </a:rPr>
                <a:t>Safety awareness</a:t>
              </a:r>
            </a:p>
            <a:p>
              <a:pPr marL="0" marR="0" lvl="0" indent="0" algn="ctr" rtl="0">
                <a:lnSpc>
                  <a:spcPct val="80000"/>
                </a:lnSpc>
                <a:spcBef>
                  <a:spcPts val="0"/>
                </a:spcBef>
                <a:spcAft>
                  <a:spcPts val="0"/>
                </a:spcAft>
                <a:buNone/>
              </a:pPr>
              <a:r>
                <a:rPr lang="en" sz="1400">
                  <a:solidFill>
                    <a:srgbClr val="000000"/>
                  </a:solidFill>
                  <a:latin typeface="Arial"/>
                  <a:ea typeface="Arial"/>
                  <a:cs typeface="Arial"/>
                  <a:sym typeface="Arial"/>
                </a:rPr>
                <a:t>  Believe in the government </a:t>
              </a:r>
            </a:p>
          </p:txBody>
        </p:sp>
        <p:sp>
          <p:nvSpPr>
            <p:cNvPr id="640" name="Shape 640" descr="KSO_WM_UNIT_INDEX=1_2_4_1&amp;KSO_WM_UNIT_TYPE=n_h_h_f&amp;KSO_WM_UNIT_ID=wpsdiag20163477_4*n_h_h_f*1_2_4_1&amp;KSO_WM_UNIT_LAYERLEVEL=1_1_1_1&amp;KSO_WM_UNIT_HIGHLIGHT=0&amp;KSO_WM_UNIT_CLEAR=0&amp;KSO_WM_UNIT_COMPATIBLE=0&amp;KSO_WM_UNIT_PRESET_TEXT=Lorem ipsum dolor sit amet&amp;KSO_WM_UNIT_VALUE=21&amp;KSO_WM_TAG_VERSION=1.0&amp;KSO_WM_BEAUTIFY_FLAG=#wm#&amp;KSO_WM_TEMPLATE_CATEGORY=wpsdiag&amp;KSO_WM_TEMPLATE_INDEX=20163477&amp;KSO_WM_SLIDE_ITEM_CNT=4&amp;KSO_WM_DIAGRAM_GROUP_CODE=n1_1&amp;KSO_WM_UNIT_TEXT_FILL_TYPE=1&amp;KSO_WM_UNIT_TEXT_FILL_FORE_SCHEMECOLOR_INDEX=13"/>
            <p:cNvSpPr/>
            <p:nvPr/>
          </p:nvSpPr>
          <p:spPr>
            <a:xfrm>
              <a:off x="2713363" y="2158258"/>
              <a:ext cx="864664" cy="571895"/>
            </a:xfrm>
            <a:prstGeom prst="rect">
              <a:avLst/>
            </a:prstGeom>
            <a:noFill/>
            <a:ln>
              <a:noFill/>
            </a:ln>
          </p:spPr>
          <p:txBody>
            <a:bodyPr wrap="square" lIns="14600" tIns="7300" rIns="14600" bIns="7300" anchor="t" anchorCtr="0">
              <a:noAutofit/>
            </a:bodyPr>
            <a:lstStyle/>
            <a:p>
              <a:pPr marL="0" marR="0" lvl="0" indent="0" algn="ctr" rtl="0">
                <a:lnSpc>
                  <a:spcPct val="80000"/>
                </a:lnSpc>
                <a:spcBef>
                  <a:spcPts val="0"/>
                </a:spcBef>
                <a:spcAft>
                  <a:spcPts val="0"/>
                </a:spcAft>
                <a:buNone/>
              </a:pPr>
              <a:r>
                <a:rPr lang="en" sz="1400">
                  <a:solidFill>
                    <a:srgbClr val="000000"/>
                  </a:solidFill>
                  <a:latin typeface="Arial"/>
                  <a:ea typeface="Arial"/>
                  <a:cs typeface="Arial"/>
                  <a:sym typeface="Arial"/>
                </a:rPr>
                <a:t>All kind of package </a:t>
              </a:r>
            </a:p>
          </p:txBody>
        </p:sp>
      </p:grpSp>
      <p:pic>
        <p:nvPicPr>
          <p:cNvPr id="641" name="Shape 641"/>
          <p:cNvPicPr preferRelativeResize="0"/>
          <p:nvPr/>
        </p:nvPicPr>
        <p:blipFill rotWithShape="1">
          <a:blip r:embed="rId4">
            <a:alphaModFix/>
          </a:blip>
          <a:srcRect/>
          <a:stretch/>
        </p:blipFill>
        <p:spPr>
          <a:xfrm>
            <a:off x="453866" y="763905"/>
            <a:ext cx="2049780" cy="2064067"/>
          </a:xfrm>
          <a:prstGeom prst="rect">
            <a:avLst/>
          </a:prstGeom>
          <a:noFill/>
          <a:ln>
            <a:noFill/>
          </a:ln>
        </p:spPr>
      </p:pic>
      <p:pic>
        <p:nvPicPr>
          <p:cNvPr id="642" name="Shape 642"/>
          <p:cNvPicPr preferRelativeResize="0"/>
          <p:nvPr/>
        </p:nvPicPr>
        <p:blipFill rotWithShape="1">
          <a:blip r:embed="rId5">
            <a:alphaModFix/>
          </a:blip>
          <a:srcRect/>
          <a:stretch/>
        </p:blipFill>
        <p:spPr>
          <a:xfrm>
            <a:off x="910114" y="2876074"/>
            <a:ext cx="2611279" cy="1958340"/>
          </a:xfrm>
          <a:prstGeom prst="rect">
            <a:avLst/>
          </a:prstGeom>
          <a:noFill/>
          <a:ln>
            <a:noFill/>
          </a:ln>
        </p:spPr>
      </p:pic>
      <p:pic>
        <p:nvPicPr>
          <p:cNvPr id="643" name="Shape 643"/>
          <p:cNvPicPr preferRelativeResize="0"/>
          <p:nvPr/>
        </p:nvPicPr>
        <p:blipFill rotWithShape="1">
          <a:blip r:embed="rId6">
            <a:alphaModFix/>
          </a:blip>
          <a:srcRect/>
          <a:stretch/>
        </p:blipFill>
        <p:spPr>
          <a:xfrm>
            <a:off x="3021806" y="2506980"/>
            <a:ext cx="5357336" cy="2499836"/>
          </a:xfrm>
          <a:prstGeom prst="rect">
            <a:avLst/>
          </a:prstGeom>
          <a:noFill/>
          <a:ln>
            <a:noFill/>
          </a:ln>
        </p:spPr>
      </p:pic>
      <p:sp>
        <p:nvSpPr>
          <p:cNvPr id="644" name="Shape 644"/>
          <p:cNvSpPr txBox="1"/>
          <p:nvPr/>
        </p:nvSpPr>
        <p:spPr>
          <a:xfrm>
            <a:off x="7098506" y="276225"/>
            <a:ext cx="1791176" cy="276225"/>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Jiancheng Zhao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500"/>
                                        <p:tgtEl>
                                          <p:spTgt spid="6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43"/>
                                        </p:tgtEl>
                                      </p:cBhvr>
                                    </p:animEffect>
                                    <p:set>
                                      <p:cBhvr>
                                        <p:cTn id="12" dur="1" fill="hold">
                                          <p:stCondLst>
                                            <p:cond delay="500"/>
                                          </p:stCondLst>
                                        </p:cTn>
                                        <p:tgtEl>
                                          <p:spTgt spid="64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8"/>
                                        </p:tgtEl>
                                        <p:attrNameLst>
                                          <p:attrName>style.visibility</p:attrName>
                                        </p:attrNameLst>
                                      </p:cBhvr>
                                      <p:to>
                                        <p:strVal val="visible"/>
                                      </p:to>
                                    </p:set>
                                    <p:animEffect transition="in" filter="fade">
                                      <p:cBhvr>
                                        <p:cTn id="17" dur="500"/>
                                        <p:tgtEl>
                                          <p:spTgt spid="6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18"/>
                                        </p:tgtEl>
                                      </p:cBhvr>
                                    </p:animEffect>
                                    <p:set>
                                      <p:cBhvr>
                                        <p:cTn id="22" dur="1" fill="hold">
                                          <p:stCondLst>
                                            <p:cond delay="500"/>
                                          </p:stCondLst>
                                        </p:cTn>
                                        <p:tgtEl>
                                          <p:spTgt spid="6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1"/>
                                        </p:tgtEl>
                                        <p:attrNameLst>
                                          <p:attrName>style.visibility</p:attrName>
                                        </p:attrNameLst>
                                      </p:cBhvr>
                                      <p:to>
                                        <p:strVal val="visible"/>
                                      </p:to>
                                    </p:set>
                                    <p:animEffect transition="in" filter="fade">
                                      <p:cBhvr>
                                        <p:cTn id="27" dur="500"/>
                                        <p:tgtEl>
                                          <p:spTgt spid="6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641"/>
                                        </p:tgtEl>
                                      </p:cBhvr>
                                    </p:animEffect>
                                    <p:set>
                                      <p:cBhvr>
                                        <p:cTn id="32" dur="1" fill="hold">
                                          <p:stCondLst>
                                            <p:cond delay="500"/>
                                          </p:stCondLst>
                                        </p:cTn>
                                        <p:tgtEl>
                                          <p:spTgt spid="64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2"/>
                                        </p:tgtEl>
                                        <p:attrNameLst>
                                          <p:attrName>style.visibility</p:attrName>
                                        </p:attrNameLst>
                                      </p:cBhvr>
                                      <p:to>
                                        <p:strVal val="visible"/>
                                      </p:to>
                                    </p:set>
                                    <p:animEffect transition="in" filter="fade">
                                      <p:cBhvr>
                                        <p:cTn id="37" dur="500"/>
                                        <p:tgtEl>
                                          <p:spTgt spid="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270034" y="136207"/>
            <a:ext cx="7886700" cy="994172"/>
          </a:xfrm>
          <a:prstGeom prst="rect">
            <a:avLst/>
          </a:prstGeom>
          <a:noFill/>
          <a:ln>
            <a:noFill/>
          </a:ln>
        </p:spPr>
        <p:txBody>
          <a:bodyPr wrap="square" lIns="68575" tIns="34275" rIns="68575" bIns="34275" anchor="ctr" anchorCtr="0">
            <a:noAutofit/>
          </a:bodyPr>
          <a:lstStyle/>
          <a:p>
            <a:pPr marL="0" marR="0" lvl="0" indent="-209550" algn="l" rtl="0">
              <a:lnSpc>
                <a:spcPct val="90000"/>
              </a:lnSpc>
              <a:spcBef>
                <a:spcPts val="0"/>
              </a:spcBef>
              <a:buClr>
                <a:schemeClr val="dk1"/>
              </a:buClr>
              <a:buSzPts val="3300"/>
              <a:buFont typeface="Calibri"/>
              <a:buNone/>
            </a:pPr>
            <a:r>
              <a:rPr lang="en" sz="3300" b="0" i="0" u="none" strike="noStrike" cap="none">
                <a:solidFill>
                  <a:schemeClr val="dk1"/>
                </a:solidFill>
                <a:latin typeface="Calibri"/>
                <a:ea typeface="Calibri"/>
                <a:cs typeface="Calibri"/>
                <a:sym typeface="Calibri"/>
              </a:rPr>
              <a:t>4P'S </a:t>
            </a:r>
          </a:p>
        </p:txBody>
      </p:sp>
      <p:sp>
        <p:nvSpPr>
          <p:cNvPr id="650" name="Shape 650"/>
          <p:cNvSpPr txBox="1">
            <a:spLocks noGrp="1"/>
          </p:cNvSpPr>
          <p:nvPr>
            <p:ph type="body" idx="1"/>
          </p:nvPr>
        </p:nvSpPr>
        <p:spPr>
          <a:xfrm>
            <a:off x="471488" y="1026914"/>
            <a:ext cx="5915025" cy="2447550"/>
          </a:xfrm>
          <a:prstGeom prst="rect">
            <a:avLst/>
          </a:prstGeom>
          <a:noFill/>
          <a:ln>
            <a:noFill/>
          </a:ln>
        </p:spPr>
        <p:txBody>
          <a:bodyPr wrap="square" lIns="68575" tIns="34275" rIns="68575" bIns="34275" anchor="t" anchorCtr="0">
            <a:noAutofit/>
          </a:bodyPr>
          <a:lstStyle/>
          <a:p>
            <a:pPr marL="177800" marR="0" lvl="0" indent="-171450" algn="l" rtl="0">
              <a:lnSpc>
                <a:spcPct val="90000"/>
              </a:lnSpc>
              <a:spcBef>
                <a:spcPts val="0"/>
              </a:spcBef>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grpSp>
        <p:nvGrpSpPr>
          <p:cNvPr id="651" name="Shape 651" descr="KSO_WM_TAG_VERSION=1.0&amp;KSO_WM_BEAUTIFY_FLAG=#wm#&amp;KSO_WM_UNIT_TYPE=i&amp;KSO_WM_UNIT_ID=wpsdiag20174552_4*i*24&amp;KSO_WM_TEMPLATE_CATEGORY=wpsdiag&amp;KSO_WM_TEMPLATE_INDEX=20174552"/>
          <p:cNvGrpSpPr/>
          <p:nvPr/>
        </p:nvGrpSpPr>
        <p:grpSpPr>
          <a:xfrm>
            <a:off x="1059656" y="925354"/>
            <a:ext cx="7097078" cy="3715226"/>
            <a:chOff x="0" y="0"/>
            <a:chExt cx="1403348" cy="794323"/>
          </a:xfrm>
        </p:grpSpPr>
        <p:sp>
          <p:nvSpPr>
            <p:cNvPr id="652" name="Shape 652" descr="KSO_WM_UNIT_INDEX=1_1&amp;KSO_WM_UNIT_TYPE=l_i&amp;KSO_WM_UNIT_ID=wpsdiag20174552_4*l_i*1_1&amp;KSO_WM_UNIT_LAYERLEVEL=1_1&amp;KSO_WM_UNIT_CLEAR=1&amp;KSO_WM_TAG_VERSION=1.0&amp;KSO_WM_BEAUTIFY_FLAG=#wm#&amp;KSO_WM_TEMPLATE_CATEGORY=wpsdiag&amp;KSO_WM_TEMPLATE_INDEX=20174552&amp;KSO_WM_SLIDE_ITEM_CNT=4&amp;KSO_WM_DIAGRAM_GROUP_CODE=l1_1&amp;KSO_WM_UNIT_FILL_TYPE=1&amp;KSO_WM_UNIT_FILL_FORE_SCHEMECOLOR_INDEX=5&amp;KSO_WM_UNIT_FILL_BACK_SCHEMECOLOR_INDEX=0"/>
            <p:cNvSpPr/>
            <p:nvPr/>
          </p:nvSpPr>
          <p:spPr>
            <a:xfrm>
              <a:off x="0" y="0"/>
              <a:ext cx="231024" cy="231024"/>
            </a:xfrm>
            <a:prstGeom prst="rect">
              <a:avLst/>
            </a:prstGeom>
            <a:solidFill>
              <a:srgbClr val="4472C4">
                <a:alpha val="89803"/>
              </a:srgbClr>
            </a:solidFill>
            <a:ln>
              <a:noFill/>
            </a:ln>
          </p:spPr>
          <p:txBody>
            <a:bodyPr wrap="square" lIns="68575" tIns="34275" rIns="68575" bIns="34275" anchor="ctr" anchorCtr="0">
              <a:noAutofit/>
            </a:bodyPr>
            <a:lstStyle/>
            <a:p>
              <a:pPr marL="0" marR="0" lvl="0" indent="0" algn="ctr" rtl="0">
                <a:spcBef>
                  <a:spcPts val="0"/>
                </a:spcBef>
                <a:buNone/>
              </a:pPr>
              <a:r>
                <a:rPr lang="en" sz="1800">
                  <a:solidFill>
                    <a:schemeClr val="dk1"/>
                  </a:solidFill>
                  <a:latin typeface="Calibri"/>
                  <a:ea typeface="Calibri"/>
                  <a:cs typeface="Calibri"/>
                  <a:sym typeface="Calibri"/>
                </a:rPr>
                <a:t>Product </a:t>
              </a:r>
            </a:p>
          </p:txBody>
        </p:sp>
        <p:sp>
          <p:nvSpPr>
            <p:cNvPr id="653" name="Shape 653" descr="KSO_WM_UNIT_INDEX=1_1_1&amp;KSO_WM_UNIT_TYPE=l_h_f&amp;KSO_WM_UNIT_ID=wpsdiag20174552_4*l_h_f*1_1_1&amp;KSO_WM_UNIT_LAYERLEVEL=1_1_1&amp;KSO_WM_UNIT_HIGHLIGHT=0&amp;KSO_WM_UNIT_CLEAR=0&amp;KSO_WM_UNIT_COMPATIBLE=0&amp;KSO_WM_UNIT_PRESET_TEXT=Lorem ipsum dolor sit amet, consectetur adipisicing elit, sed do eiusmod tempor&amp;KSO_WM_UNIT_VALUE=72&amp;KSO_WM_TAG_VERSION=1.0&amp;KSO_WM_BEAUTIFY_FLAG=#wm#&amp;KSO_WM_TEMPLATE_CATEGORY=wpsdiag&amp;KSO_WM_TEMPLATE_INDEX=20174552&amp;KSO_WM_UNIT_BIND_DECORATION_IDS=wpsdiag20174552_4*l_i*1_1;wpsdiag20174552_4*l_i*1_5&amp;KSO_WM_SLIDE_ITEM_CNT=4&amp;KSO_WM_DIAGRAM_GROUP_CODE=l1_1&amp;KSO_WM_UNIT_FILL_TYPE=1&amp;KSO_WM_UNIT_FILL_FORE_SCHEMECOLOR_INDEX=5&amp;KSO_WM_UNIT_FILL_BACK_SCHEMECOLOR_INDEX=0&amp;KSO_WM_UNIT_TEXT_FILL_TYPE=1&amp;KSO_WM_UNIT_TEXT_FILL_FORE_SCHEMECOLOR_INDEX=2"/>
            <p:cNvSpPr/>
            <p:nvPr/>
          </p:nvSpPr>
          <p:spPr>
            <a:xfrm>
              <a:off x="430097" y="0"/>
              <a:ext cx="828246" cy="231024"/>
            </a:xfrm>
            <a:prstGeom prst="rect">
              <a:avLst/>
            </a:prstGeom>
            <a:solidFill>
              <a:srgbClr val="4472C4">
                <a:alpha val="89803"/>
              </a:srgbClr>
            </a:solidFill>
            <a:ln>
              <a:noFill/>
            </a:ln>
          </p:spPr>
          <p:txBody>
            <a:bodyPr wrap="square" lIns="0" tIns="0" rIns="0" bIns="0" anchor="ctr" anchorCtr="0">
              <a:noAutofit/>
            </a:bodyPr>
            <a:lstStyle/>
            <a:p>
              <a:pPr marL="0" marR="0" lvl="0" indent="0" algn="ctr" rtl="0">
                <a:spcBef>
                  <a:spcPts val="0"/>
                </a:spcBef>
                <a:spcAft>
                  <a:spcPts val="0"/>
                </a:spcAft>
                <a:buNone/>
              </a:pPr>
              <a:r>
                <a:rPr lang="en" sz="2100">
                  <a:solidFill>
                    <a:srgbClr val="595959"/>
                  </a:solidFill>
                  <a:latin typeface="Arial"/>
                  <a:ea typeface="Arial"/>
                  <a:cs typeface="Arial"/>
                  <a:sym typeface="Arial"/>
                </a:rPr>
                <a:t>Advanced tracking technology</a:t>
              </a:r>
            </a:p>
          </p:txBody>
        </p:sp>
        <p:sp>
          <p:nvSpPr>
            <p:cNvPr id="654" name="Shape 654" descr="KSO_WM_UNIT_INDEX=1_2&amp;KSO_WM_UNIT_TYPE=l_i&amp;KSO_WM_UNIT_ID=wpsdiag20174552_4*l_i*1_2&amp;KSO_WM_UNIT_LAYERLEVEL=1_1&amp;KSO_WM_UNIT_CLEAR=1&amp;KSO_WM_TAG_VERSION=1.0&amp;KSO_WM_BEAUTIFY_FLAG=#wm#&amp;KSO_WM_TEMPLATE_CATEGORY=wpsdiag&amp;KSO_WM_TEMPLATE_INDEX=20174552&amp;KSO_WM_SLIDE_ITEM_CNT=4&amp;KSO_WM_DIAGRAM_GROUP_CODE=l1_1&amp;KSO_WM_UNIT_FILL_TYPE=1&amp;KSO_WM_UNIT_FILL_FORE_SCHEMECOLOR_INDEX=6&amp;KSO_WM_UNIT_FILL_BACK_SCHEMECOLOR_INDEX=0"/>
            <p:cNvSpPr/>
            <p:nvPr/>
          </p:nvSpPr>
          <p:spPr>
            <a:xfrm>
              <a:off x="145005" y="188394"/>
              <a:ext cx="231024" cy="231024"/>
            </a:xfrm>
            <a:prstGeom prst="rect">
              <a:avLst/>
            </a:prstGeom>
            <a:solidFill>
              <a:srgbClr val="ED7D31">
                <a:alpha val="89803"/>
              </a:srgbClr>
            </a:solidFill>
            <a:ln>
              <a:noFill/>
            </a:ln>
          </p:spPr>
          <p:txBody>
            <a:bodyPr wrap="square" lIns="68575" tIns="34275" rIns="68575" bIns="34275" anchor="ctr" anchorCtr="0">
              <a:noAutofit/>
            </a:bodyPr>
            <a:lstStyle/>
            <a:p>
              <a:pPr marL="0" marR="0" lvl="0" indent="0" algn="ctr" rtl="0">
                <a:spcBef>
                  <a:spcPts val="0"/>
                </a:spcBef>
                <a:buNone/>
              </a:pPr>
              <a:r>
                <a:rPr lang="en" sz="1800">
                  <a:solidFill>
                    <a:schemeClr val="dk1"/>
                  </a:solidFill>
                  <a:latin typeface="Calibri"/>
                  <a:ea typeface="Calibri"/>
                  <a:cs typeface="Calibri"/>
                  <a:sym typeface="Calibri"/>
                </a:rPr>
                <a:t>Price</a:t>
              </a:r>
            </a:p>
          </p:txBody>
        </p:sp>
        <p:sp>
          <p:nvSpPr>
            <p:cNvPr id="655" name="Shape 655" descr="KSO_WM_UNIT_INDEX=1_2_1&amp;KSO_WM_UNIT_TYPE=l_h_f&amp;KSO_WM_UNIT_ID=wpsdiag20174552_4*l_h_f*1_2_1&amp;KSO_WM_UNIT_LAYERLEVEL=1_1_1&amp;KSO_WM_UNIT_HIGHLIGHT=0&amp;KSO_WM_UNIT_CLEAR=0&amp;KSO_WM_UNIT_COMPATIBLE=0&amp;KSO_WM_UNIT_PRESET_TEXT=Lorem ipsum dolor sit amet, consectetur adipisicing elit, sed do eiusmod tempor&amp;KSO_WM_UNIT_VALUE=72&amp;KSO_WM_TAG_VERSION=1.0&amp;KSO_WM_BEAUTIFY_FLAG=#wm#&amp;KSO_WM_TEMPLATE_CATEGORY=wpsdiag&amp;KSO_WM_TEMPLATE_INDEX=20174552&amp;KSO_WM_UNIT_BIND_DECORATION_IDS=wpsdiag20174552_4*l_i*1_6;wpsdiag20174552_4*l_i*1_2&amp;KSO_WM_SLIDE_ITEM_CNT=4&amp;KSO_WM_DIAGRAM_GROUP_CODE=l1_1&amp;KSO_WM_UNIT_FILL_TYPE=1&amp;KSO_WM_UNIT_FILL_FORE_SCHEMECOLOR_INDEX=6&amp;KSO_WM_UNIT_FILL_BACK_SCHEMECOLOR_INDEX=0&amp;KSO_WM_UNIT_TEXT_FILL_TYPE=1&amp;KSO_WM_UNIT_TEXT_FILL_FORE_SCHEMECOLOR_INDEX=2"/>
            <p:cNvSpPr/>
            <p:nvPr/>
          </p:nvSpPr>
          <p:spPr>
            <a:xfrm>
              <a:off x="575102" y="188394"/>
              <a:ext cx="828246" cy="231024"/>
            </a:xfrm>
            <a:prstGeom prst="rect">
              <a:avLst/>
            </a:prstGeom>
            <a:solidFill>
              <a:srgbClr val="ED7D31">
                <a:alpha val="89803"/>
              </a:srgbClr>
            </a:solidFill>
            <a:ln>
              <a:noFill/>
            </a:ln>
          </p:spPr>
          <p:txBody>
            <a:bodyPr wrap="square" lIns="0" tIns="0" rIns="0" bIns="0" anchor="ctr" anchorCtr="0">
              <a:noAutofit/>
            </a:bodyPr>
            <a:lstStyle/>
            <a:p>
              <a:pPr marL="0" marR="0" lvl="0" indent="0" algn="ctr" rtl="0">
                <a:spcBef>
                  <a:spcPts val="0"/>
                </a:spcBef>
                <a:spcAft>
                  <a:spcPts val="0"/>
                </a:spcAft>
                <a:buNone/>
              </a:pPr>
              <a:r>
                <a:rPr lang="en" sz="2100">
                  <a:solidFill>
                    <a:srgbClr val="FFFFFF"/>
                  </a:solidFill>
                  <a:latin typeface="Arial"/>
                  <a:ea typeface="Arial"/>
                  <a:cs typeface="Arial"/>
                  <a:sym typeface="Arial"/>
                </a:rPr>
                <a:t>Low cost strategy</a:t>
              </a:r>
            </a:p>
          </p:txBody>
        </p:sp>
        <p:sp>
          <p:nvSpPr>
            <p:cNvPr id="656" name="Shape 656" descr="KSO_WM_UNIT_INDEX=1_3&amp;KSO_WM_UNIT_TYPE=l_i&amp;KSO_WM_UNIT_ID=wpsdiag20174552_4*l_i*1_3&amp;KSO_WM_UNIT_LAYERLEVEL=1_1&amp;KSO_WM_UNIT_CLEAR=1&amp;KSO_WM_TAG_VERSION=1.0&amp;KSO_WM_BEAUTIFY_FLAG=#wm#&amp;KSO_WM_TEMPLATE_CATEGORY=wpsdiag&amp;KSO_WM_TEMPLATE_INDEX=20174552&amp;KSO_WM_SLIDE_ITEM_CNT=4&amp;KSO_WM_DIAGRAM_GROUP_CODE=l1_1&amp;KSO_WM_UNIT_FILL_TYPE=1&amp;KSO_WM_UNIT_FILL_FORE_SCHEMECOLOR_INDEX=7&amp;KSO_WM_UNIT_FILL_BACK_SCHEMECOLOR_INDEX=0"/>
            <p:cNvSpPr/>
            <p:nvPr/>
          </p:nvSpPr>
          <p:spPr>
            <a:xfrm>
              <a:off x="0" y="376787"/>
              <a:ext cx="231024" cy="231024"/>
            </a:xfrm>
            <a:prstGeom prst="rect">
              <a:avLst/>
            </a:prstGeom>
            <a:solidFill>
              <a:srgbClr val="FFC000">
                <a:alpha val="89803"/>
              </a:srgbClr>
            </a:solidFill>
            <a:ln>
              <a:noFill/>
            </a:ln>
          </p:spPr>
          <p:txBody>
            <a:bodyPr wrap="square" lIns="68575" tIns="34275" rIns="68575" bIns="34275" anchor="ctr" anchorCtr="0">
              <a:noAutofit/>
            </a:bodyPr>
            <a:lstStyle/>
            <a:p>
              <a:pPr marL="0" marR="0" lvl="0" indent="0" algn="ctr" rtl="0">
                <a:spcBef>
                  <a:spcPts val="0"/>
                </a:spcBef>
                <a:buNone/>
              </a:pPr>
              <a:r>
                <a:rPr lang="en" sz="1800">
                  <a:solidFill>
                    <a:schemeClr val="dk1"/>
                  </a:solidFill>
                  <a:latin typeface="Calibri"/>
                  <a:ea typeface="Calibri"/>
                  <a:cs typeface="Calibri"/>
                  <a:sym typeface="Calibri"/>
                </a:rPr>
                <a:t>Place</a:t>
              </a:r>
            </a:p>
          </p:txBody>
        </p:sp>
        <p:sp>
          <p:nvSpPr>
            <p:cNvPr id="657" name="Shape 657" descr="KSO_WM_UNIT_INDEX=1_3_1&amp;KSO_WM_UNIT_TYPE=l_h_f&amp;KSO_WM_UNIT_ID=wpsdiag20174552_4*l_h_f*1_3_1&amp;KSO_WM_UNIT_LAYERLEVEL=1_1_1&amp;KSO_WM_UNIT_HIGHLIGHT=0&amp;KSO_WM_UNIT_CLEAR=0&amp;KSO_WM_UNIT_COMPATIBLE=0&amp;KSO_WM_UNIT_PRESET_TEXT=Lorem ipsum dolor sit amet, consectetur adipisicing elit, sed do eiusmod tempor&amp;KSO_WM_UNIT_VALUE=72&amp;KSO_WM_TAG_VERSION=1.0&amp;KSO_WM_BEAUTIFY_FLAG=#wm#&amp;KSO_WM_TEMPLATE_CATEGORY=wpsdiag&amp;KSO_WM_TEMPLATE_INDEX=20174552&amp;KSO_WM_UNIT_BIND_DECORATION_IDS=wpsdiag20174552_4*l_i*1_3;wpsdiag20174552_4*l_i*1_7&amp;KSO_WM_SLIDE_ITEM_CNT=4&amp;KSO_WM_DIAGRAM_GROUP_CODE=l1_1&amp;KSO_WM_UNIT_FILL_TYPE=1&amp;KSO_WM_UNIT_FILL_FORE_SCHEMECOLOR_INDEX=7&amp;KSO_WM_UNIT_FILL_BACK_SCHEMECOLOR_INDEX=0&amp;KSO_WM_UNIT_TEXT_FILL_TYPE=1&amp;KSO_WM_UNIT_TEXT_FILL_FORE_SCHEMECOLOR_INDEX=2"/>
            <p:cNvSpPr/>
            <p:nvPr/>
          </p:nvSpPr>
          <p:spPr>
            <a:xfrm>
              <a:off x="430097" y="376787"/>
              <a:ext cx="828246" cy="231024"/>
            </a:xfrm>
            <a:prstGeom prst="rect">
              <a:avLst/>
            </a:prstGeom>
            <a:solidFill>
              <a:srgbClr val="FFC000">
                <a:alpha val="89803"/>
              </a:srgbClr>
            </a:solidFill>
            <a:ln>
              <a:noFill/>
            </a:ln>
          </p:spPr>
          <p:txBody>
            <a:bodyPr wrap="square" lIns="0" tIns="0" rIns="0" bIns="0" anchor="ctr" anchorCtr="0">
              <a:noAutofit/>
            </a:bodyPr>
            <a:lstStyle/>
            <a:p>
              <a:pPr marL="0" marR="0" lvl="0" indent="0" algn="ctr" rtl="0">
                <a:spcBef>
                  <a:spcPts val="0"/>
                </a:spcBef>
                <a:spcAft>
                  <a:spcPts val="0"/>
                </a:spcAft>
                <a:buNone/>
              </a:pPr>
              <a:r>
                <a:rPr lang="en" sz="2100">
                  <a:solidFill>
                    <a:srgbClr val="FFFFFF"/>
                  </a:solidFill>
                  <a:latin typeface="Arial"/>
                  <a:ea typeface="Arial"/>
                  <a:cs typeface="Arial"/>
                  <a:sym typeface="Arial"/>
                </a:rPr>
                <a:t>Focus on market within the US</a:t>
              </a:r>
            </a:p>
          </p:txBody>
        </p:sp>
        <p:sp>
          <p:nvSpPr>
            <p:cNvPr id="658" name="Shape 658" descr="KSO_WM_UNIT_INDEX=1_4&amp;KSO_WM_UNIT_TYPE=l_i&amp;KSO_WM_UNIT_ID=wpsdiag20174552_4*l_i*1_4&amp;KSO_WM_UNIT_LAYERLEVEL=1_1&amp;KSO_WM_UNIT_CLEAR=1&amp;KSO_WM_TAG_VERSION=1.0&amp;KSO_WM_BEAUTIFY_FLAG=#wm#&amp;KSO_WM_TEMPLATE_CATEGORY=wpsdiag&amp;KSO_WM_TEMPLATE_INDEX=20174552&amp;KSO_WM_SLIDE_ITEM_CNT=4&amp;KSO_WM_DIAGRAM_GROUP_CODE=l1_1&amp;KSO_WM_UNIT_FILL_TYPE=1&amp;KSO_WM_UNIT_FILL_FORE_SCHEMECOLOR_INDEX=8&amp;KSO_WM_UNIT_FILL_BACK_SCHEMECOLOR_INDEX=0"/>
            <p:cNvSpPr/>
            <p:nvPr/>
          </p:nvSpPr>
          <p:spPr>
            <a:xfrm>
              <a:off x="145005" y="563299"/>
              <a:ext cx="231024" cy="231024"/>
            </a:xfrm>
            <a:prstGeom prst="rect">
              <a:avLst/>
            </a:prstGeom>
            <a:solidFill>
              <a:srgbClr val="70AD47">
                <a:alpha val="89803"/>
              </a:srgbClr>
            </a:solidFill>
            <a:ln>
              <a:noFill/>
            </a:ln>
          </p:spPr>
          <p:txBody>
            <a:bodyPr wrap="square" lIns="68575" tIns="34275" rIns="68575" bIns="34275" anchor="ctr" anchorCtr="0">
              <a:noAutofit/>
            </a:bodyPr>
            <a:lstStyle/>
            <a:p>
              <a:pPr marL="0" marR="0" lvl="0" indent="0" algn="ctr" rtl="0">
                <a:spcBef>
                  <a:spcPts val="0"/>
                </a:spcBef>
                <a:buNone/>
              </a:pPr>
              <a:r>
                <a:rPr lang="en" sz="1800">
                  <a:solidFill>
                    <a:schemeClr val="dk1"/>
                  </a:solidFill>
                  <a:latin typeface="Calibri"/>
                  <a:ea typeface="Calibri"/>
                  <a:cs typeface="Calibri"/>
                  <a:sym typeface="Calibri"/>
                </a:rPr>
                <a:t>Promotion</a:t>
              </a:r>
            </a:p>
          </p:txBody>
        </p:sp>
        <p:sp>
          <p:nvSpPr>
            <p:cNvPr id="659" name="Shape 659" descr="KSO_WM_UNIT_INDEX=1_4_1&amp;KSO_WM_UNIT_TYPE=l_h_f&amp;KSO_WM_UNIT_ID=wpsdiag20174552_4*l_h_f*1_4_1&amp;KSO_WM_UNIT_LAYERLEVEL=1_1_1&amp;KSO_WM_UNIT_HIGHLIGHT=0&amp;KSO_WM_UNIT_CLEAR=0&amp;KSO_WM_UNIT_COMPATIBLE=0&amp;KSO_WM_UNIT_PRESET_TEXT=Lorem ipsum dolor sit amet, consectetur adipisicing elit, sed do eiusmod tempor&amp;KSO_WM_UNIT_VALUE=72&amp;KSO_WM_TAG_VERSION=1.0&amp;KSO_WM_BEAUTIFY_FLAG=#wm#&amp;KSO_WM_TEMPLATE_CATEGORY=wpsdiag&amp;KSO_WM_TEMPLATE_INDEX=20174552&amp;KSO_WM_UNIT_BIND_DECORATION_IDS=wpsdiag20174552_4*l_i*1_4;wpsdiag20174552_4*l_i*1_8&amp;KSO_WM_SLIDE_ITEM_CNT=4&amp;KSO_WM_DIAGRAM_GROUP_CODE=l1_1&amp;KSO_WM_UNIT_FILL_TYPE=1&amp;KSO_WM_UNIT_FILL_FORE_SCHEMECOLOR_INDEX=8&amp;KSO_WM_UNIT_FILL_BACK_SCHEMECOLOR_INDEX=0&amp;KSO_WM_UNIT_TEXT_FILL_TYPE=1&amp;KSO_WM_UNIT_TEXT_FILL_FORE_SCHEMECOLOR_INDEX=2"/>
            <p:cNvSpPr/>
            <p:nvPr/>
          </p:nvSpPr>
          <p:spPr>
            <a:xfrm>
              <a:off x="575102" y="563299"/>
              <a:ext cx="828246" cy="231024"/>
            </a:xfrm>
            <a:prstGeom prst="rect">
              <a:avLst/>
            </a:prstGeom>
            <a:solidFill>
              <a:srgbClr val="70AD47">
                <a:alpha val="89803"/>
              </a:srgbClr>
            </a:solidFill>
            <a:ln>
              <a:noFill/>
            </a:ln>
          </p:spPr>
          <p:txBody>
            <a:bodyPr wrap="square" lIns="0" tIns="0" rIns="0" bIns="0" anchor="ctr" anchorCtr="0">
              <a:noAutofit/>
            </a:bodyPr>
            <a:lstStyle/>
            <a:p>
              <a:pPr marL="0" marR="0" lvl="0" indent="0" algn="ctr" rtl="0">
                <a:spcBef>
                  <a:spcPts val="0"/>
                </a:spcBef>
                <a:spcAft>
                  <a:spcPts val="0"/>
                </a:spcAft>
                <a:buNone/>
              </a:pPr>
              <a:r>
                <a:rPr lang="en" sz="2100">
                  <a:solidFill>
                    <a:srgbClr val="FFFFFF"/>
                  </a:solidFill>
                  <a:latin typeface="Arial"/>
                  <a:ea typeface="Arial"/>
                  <a:cs typeface="Arial"/>
                  <a:sym typeface="Arial"/>
                </a:rPr>
                <a:t>Branding &amp; Advertisement </a:t>
              </a:r>
            </a:p>
          </p:txBody>
        </p:sp>
      </p:grpSp>
      <p:sp>
        <p:nvSpPr>
          <p:cNvPr id="660" name="Shape 660"/>
          <p:cNvSpPr txBox="1"/>
          <p:nvPr/>
        </p:nvSpPr>
        <p:spPr>
          <a:xfrm>
            <a:off x="7098506" y="276225"/>
            <a:ext cx="1791176" cy="276225"/>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Jiancheng Zhao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1"/>
                                        </p:tgtEl>
                                        <p:attrNameLst>
                                          <p:attrName>style.visibility</p:attrName>
                                        </p:attrNameLst>
                                      </p:cBhvr>
                                      <p:to>
                                        <p:strVal val="visible"/>
                                      </p:to>
                                    </p:set>
                                    <p:animEffect transition="in" filter="fade">
                                      <p:cBhvr>
                                        <p:cTn id="7" dur="500"/>
                                        <p:tgtEl>
                                          <p:spTgt spid="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Shape 665"/>
          <p:cNvSpPr txBox="1">
            <a:spLocks noGrp="1"/>
          </p:cNvSpPr>
          <p:nvPr>
            <p:ph type="title"/>
          </p:nvPr>
        </p:nvSpPr>
        <p:spPr>
          <a:xfrm>
            <a:off x="471488" y="205383"/>
            <a:ext cx="5915025" cy="745650"/>
          </a:xfrm>
          <a:prstGeom prst="rect">
            <a:avLst/>
          </a:prstGeom>
          <a:noFill/>
          <a:ln>
            <a:noFill/>
          </a:ln>
        </p:spPr>
        <p:txBody>
          <a:bodyPr wrap="square" lIns="68575" tIns="34275" rIns="68575" bIns="34275" anchor="ctr" anchorCtr="0">
            <a:noAutofit/>
          </a:bodyPr>
          <a:lstStyle/>
          <a:p>
            <a:pPr marL="0" marR="0" lvl="0" indent="-190500" algn="l" rtl="0">
              <a:lnSpc>
                <a:spcPct val="90000"/>
              </a:lnSpc>
              <a:spcBef>
                <a:spcPts val="0"/>
              </a:spcBef>
              <a:buClr>
                <a:schemeClr val="dk1"/>
              </a:buClr>
              <a:buSzPts val="3000"/>
              <a:buFont typeface="Calibri"/>
              <a:buNone/>
            </a:pPr>
            <a:r>
              <a:rPr lang="en" sz="3000" b="1" i="0" u="none" strike="noStrike" cap="none">
                <a:solidFill>
                  <a:schemeClr val="dk1"/>
                </a:solidFill>
                <a:latin typeface="Calibri"/>
                <a:ea typeface="Calibri"/>
                <a:cs typeface="Calibri"/>
                <a:sym typeface="Calibri"/>
              </a:rPr>
              <a:t>Customers </a:t>
            </a:r>
            <a:r>
              <a:rPr lang="en" sz="3000" b="1" i="0" u="none" strike="noStrike" cap="none">
                <a:solidFill>
                  <a:schemeClr val="dk1"/>
                </a:solidFill>
                <a:highlight>
                  <a:srgbClr val="FFFFFF"/>
                </a:highlight>
                <a:latin typeface="Calibri"/>
                <a:ea typeface="Calibri"/>
                <a:cs typeface="Calibri"/>
                <a:sym typeface="Calibri"/>
              </a:rPr>
              <a:t>Service</a:t>
            </a:r>
            <a:br>
              <a:rPr lang="en" sz="3300" b="1" i="0" u="none" strike="noStrike" cap="none">
                <a:solidFill>
                  <a:schemeClr val="dk1"/>
                </a:solidFill>
                <a:highlight>
                  <a:srgbClr val="FFFFFF"/>
                </a:highlight>
                <a:latin typeface="Calibri"/>
                <a:ea typeface="Calibri"/>
                <a:cs typeface="Calibri"/>
                <a:sym typeface="Calibri"/>
              </a:rPr>
            </a:br>
            <a:endParaRPr lang="en" sz="3300" b="1" i="0" u="none" strike="noStrike" cap="none">
              <a:solidFill>
                <a:schemeClr val="dk1"/>
              </a:solidFill>
              <a:highlight>
                <a:srgbClr val="FFFFFF"/>
              </a:highlight>
              <a:latin typeface="Calibri"/>
              <a:ea typeface="Calibri"/>
              <a:cs typeface="Calibri"/>
              <a:sym typeface="Calibri"/>
            </a:endParaRPr>
          </a:p>
        </p:txBody>
      </p:sp>
      <p:pic>
        <p:nvPicPr>
          <p:cNvPr id="666" name="Shape 666"/>
          <p:cNvPicPr preferRelativeResize="0">
            <a:picLocks noGrp="1"/>
          </p:cNvPicPr>
          <p:nvPr>
            <p:ph type="body" idx="1"/>
          </p:nvPr>
        </p:nvPicPr>
        <p:blipFill rotWithShape="1">
          <a:blip r:embed="rId3">
            <a:alphaModFix/>
          </a:blip>
          <a:srcRect/>
          <a:stretch/>
        </p:blipFill>
        <p:spPr>
          <a:xfrm>
            <a:off x="3847950" y="772471"/>
            <a:ext cx="4792500" cy="2717400"/>
          </a:xfrm>
          <a:prstGeom prst="rect">
            <a:avLst/>
          </a:prstGeom>
          <a:noFill/>
          <a:ln>
            <a:noFill/>
          </a:ln>
        </p:spPr>
      </p:pic>
      <p:sp>
        <p:nvSpPr>
          <p:cNvPr id="667" name="Shape 667"/>
          <p:cNvSpPr txBox="1"/>
          <p:nvPr/>
        </p:nvSpPr>
        <p:spPr>
          <a:xfrm>
            <a:off x="676445" y="877416"/>
            <a:ext cx="2381700" cy="2007300"/>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800">
                <a:solidFill>
                  <a:schemeClr val="dk1"/>
                </a:solidFill>
                <a:latin typeface="Calibri"/>
                <a:ea typeface="Calibri"/>
                <a:cs typeface="Calibri"/>
                <a:sym typeface="Calibri"/>
              </a:rPr>
              <a:t>1) customer feedback collection</a:t>
            </a:r>
          </a:p>
          <a:p>
            <a:pPr marL="0" marR="0" lvl="0" indent="0" algn="l" rtl="0">
              <a:spcBef>
                <a:spcPts val="0"/>
              </a:spcBef>
              <a:buNone/>
            </a:pPr>
            <a:r>
              <a:rPr lang="en" sz="1800">
                <a:solidFill>
                  <a:schemeClr val="dk1"/>
                </a:solidFill>
                <a:latin typeface="Calibri"/>
                <a:ea typeface="Calibri"/>
                <a:cs typeface="Calibri"/>
                <a:sym typeface="Calibri"/>
              </a:rPr>
              <a:t>2) respond to the customers</a:t>
            </a:r>
          </a:p>
          <a:p>
            <a:pPr marL="0" marR="0" lvl="0" indent="0" algn="l" rtl="0">
              <a:spcBef>
                <a:spcPts val="0"/>
              </a:spcBef>
              <a:buNone/>
            </a:pPr>
            <a:r>
              <a:rPr lang="en" sz="1800">
                <a:solidFill>
                  <a:schemeClr val="dk1"/>
                </a:solidFill>
                <a:latin typeface="Calibri"/>
                <a:ea typeface="Calibri"/>
                <a:cs typeface="Calibri"/>
                <a:sym typeface="Calibri"/>
              </a:rPr>
              <a:t>3) do survey or buy study among the customers</a:t>
            </a:r>
          </a:p>
        </p:txBody>
      </p:sp>
      <p:sp>
        <p:nvSpPr>
          <p:cNvPr id="668" name="Shape 668"/>
          <p:cNvSpPr/>
          <p:nvPr/>
        </p:nvSpPr>
        <p:spPr>
          <a:xfrm>
            <a:off x="1027250" y="3627375"/>
            <a:ext cx="7087200" cy="622500"/>
          </a:xfrm>
          <a:prstGeom prst="rect">
            <a:avLst/>
          </a:prstGeom>
          <a:noFill/>
          <a:ln>
            <a:noFill/>
          </a:ln>
        </p:spPr>
        <p:txBody>
          <a:bodyPr wrap="square" lIns="68575" tIns="34275" rIns="68575" bIns="34275" anchor="t" anchorCtr="0">
            <a:noAutofit/>
          </a:bodyPr>
          <a:lstStyle/>
          <a:p>
            <a:pPr marL="0" marR="0" lvl="0" indent="0" algn="ctr" rtl="0">
              <a:spcBef>
                <a:spcPts val="0"/>
              </a:spcBef>
              <a:buNone/>
            </a:pPr>
            <a:r>
              <a:rPr lang="en" sz="3600" b="1">
                <a:solidFill>
                  <a:schemeClr val="accent4"/>
                </a:solidFill>
                <a:latin typeface="Calibri"/>
                <a:ea typeface="Calibri"/>
                <a:cs typeface="Calibri"/>
                <a:sym typeface="Calibri"/>
              </a:rPr>
              <a:t>Increasing the customer satisfaction</a:t>
            </a:r>
          </a:p>
        </p:txBody>
      </p:sp>
      <p:sp>
        <p:nvSpPr>
          <p:cNvPr id="669" name="Shape 669"/>
          <p:cNvSpPr txBox="1"/>
          <p:nvPr/>
        </p:nvSpPr>
        <p:spPr>
          <a:xfrm>
            <a:off x="7098506" y="276225"/>
            <a:ext cx="1791176" cy="276225"/>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Jiancheng Zhao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8"/>
                                        </p:tgtEl>
                                        <p:attrNameLst>
                                          <p:attrName>style.visibility</p:attrName>
                                        </p:attrNameLst>
                                      </p:cBhvr>
                                      <p:to>
                                        <p:strVal val="visible"/>
                                      </p:to>
                                    </p:set>
                                    <p:animEffect transition="in" filter="fade">
                                      <p:cBhvr>
                                        <p:cTn id="7" dur="500"/>
                                        <p:tgtEl>
                                          <p:spTgt spid="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Shape 674"/>
          <p:cNvSpPr txBox="1">
            <a:spLocks noGrp="1"/>
          </p:cNvSpPr>
          <p:nvPr>
            <p:ph type="title"/>
          </p:nvPr>
        </p:nvSpPr>
        <p:spPr>
          <a:xfrm>
            <a:off x="215265" y="77629"/>
            <a:ext cx="7886700" cy="994172"/>
          </a:xfrm>
          <a:prstGeom prst="rect">
            <a:avLst/>
          </a:prstGeom>
          <a:noFill/>
          <a:ln>
            <a:noFill/>
          </a:ln>
        </p:spPr>
        <p:txBody>
          <a:bodyPr wrap="square" lIns="68575" tIns="34275" rIns="68575" bIns="34275" anchor="ctr" anchorCtr="0">
            <a:noAutofit/>
          </a:bodyPr>
          <a:lstStyle/>
          <a:p>
            <a:pPr marL="0" marR="0" lvl="0" indent="-209550" algn="l" rtl="0">
              <a:lnSpc>
                <a:spcPct val="90000"/>
              </a:lnSpc>
              <a:spcBef>
                <a:spcPts val="0"/>
              </a:spcBef>
              <a:buClr>
                <a:schemeClr val="dk1"/>
              </a:buClr>
              <a:buSzPts val="3300"/>
              <a:buFont typeface="Calibri"/>
              <a:buNone/>
            </a:pPr>
            <a:r>
              <a:rPr lang="en" sz="3300" b="0" i="0" u="none" strike="noStrike" cap="none">
                <a:solidFill>
                  <a:schemeClr val="dk1"/>
                </a:solidFill>
                <a:latin typeface="Calibri"/>
                <a:ea typeface="Calibri"/>
                <a:cs typeface="Calibri"/>
                <a:sym typeface="Calibri"/>
              </a:rPr>
              <a:t>Promotion</a:t>
            </a:r>
          </a:p>
        </p:txBody>
      </p:sp>
      <p:sp>
        <p:nvSpPr>
          <p:cNvPr id="675" name="Shape 675"/>
          <p:cNvSpPr txBox="1">
            <a:spLocks noGrp="1"/>
          </p:cNvSpPr>
          <p:nvPr>
            <p:ph type="body" idx="1"/>
          </p:nvPr>
        </p:nvSpPr>
        <p:spPr>
          <a:xfrm>
            <a:off x="593392" y="859026"/>
            <a:ext cx="7886700" cy="3263400"/>
          </a:xfrm>
          <a:prstGeom prst="rect">
            <a:avLst/>
          </a:prstGeom>
          <a:noFill/>
          <a:ln>
            <a:noFill/>
          </a:ln>
        </p:spPr>
        <p:txBody>
          <a:bodyPr wrap="square" lIns="68575" tIns="34275" rIns="68575" bIns="34275" anchor="t" anchorCtr="0">
            <a:noAutofit/>
          </a:bodyPr>
          <a:lstStyle/>
          <a:p>
            <a:pPr marL="0" marR="0" lvl="0" indent="-133350" algn="l" rtl="0">
              <a:lnSpc>
                <a:spcPct val="90000"/>
              </a:lnSpc>
              <a:spcBef>
                <a:spcPts val="0"/>
              </a:spcBef>
              <a:spcAft>
                <a:spcPts val="0"/>
              </a:spcAft>
              <a:buClr>
                <a:schemeClr val="dk1"/>
              </a:buClr>
              <a:buSzPts val="2100"/>
              <a:buFont typeface="Arial"/>
              <a:buNone/>
            </a:pPr>
            <a:r>
              <a:rPr lang="en"/>
              <a:t>C</a:t>
            </a:r>
            <a:r>
              <a:rPr lang="en" sz="2100" b="0" i="0" u="none" strike="noStrike" cap="none">
                <a:solidFill>
                  <a:schemeClr val="dk1"/>
                </a:solidFill>
                <a:latin typeface="Calibri"/>
                <a:ea typeface="Calibri"/>
                <a:cs typeface="Calibri"/>
                <a:sym typeface="Calibri"/>
              </a:rPr>
              <a:t>ooperation with specific domain of organizations </a:t>
            </a:r>
          </a:p>
          <a:p>
            <a:pPr marL="0" marR="0" lvl="0" indent="-133350" algn="l" rtl="0">
              <a:lnSpc>
                <a:spcPct val="90000"/>
              </a:lnSpc>
              <a:spcBef>
                <a:spcPts val="800"/>
              </a:spcBef>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pic>
        <p:nvPicPr>
          <p:cNvPr id="676" name="Shape 676"/>
          <p:cNvPicPr preferRelativeResize="0"/>
          <p:nvPr/>
        </p:nvPicPr>
        <p:blipFill rotWithShape="1">
          <a:blip r:embed="rId3">
            <a:alphaModFix/>
          </a:blip>
          <a:srcRect/>
          <a:stretch/>
        </p:blipFill>
        <p:spPr>
          <a:xfrm>
            <a:off x="3795151" y="1715456"/>
            <a:ext cx="2285524" cy="2285524"/>
          </a:xfrm>
          <a:prstGeom prst="rect">
            <a:avLst/>
          </a:prstGeom>
          <a:noFill/>
          <a:ln>
            <a:noFill/>
          </a:ln>
        </p:spPr>
      </p:pic>
      <p:pic>
        <p:nvPicPr>
          <p:cNvPr id="677" name="Shape 677"/>
          <p:cNvPicPr preferRelativeResize="0"/>
          <p:nvPr/>
        </p:nvPicPr>
        <p:blipFill rotWithShape="1">
          <a:blip r:embed="rId4">
            <a:alphaModFix/>
          </a:blip>
          <a:srcRect/>
          <a:stretch/>
        </p:blipFill>
        <p:spPr>
          <a:xfrm>
            <a:off x="7016976" y="2922464"/>
            <a:ext cx="1516855" cy="1516856"/>
          </a:xfrm>
          <a:prstGeom prst="rect">
            <a:avLst/>
          </a:prstGeom>
          <a:noFill/>
          <a:ln>
            <a:noFill/>
          </a:ln>
        </p:spPr>
      </p:pic>
      <p:sp>
        <p:nvSpPr>
          <p:cNvPr id="678" name="Shape 678"/>
          <p:cNvSpPr/>
          <p:nvPr/>
        </p:nvSpPr>
        <p:spPr>
          <a:xfrm rot="1920199">
            <a:off x="2888855" y="2103735"/>
            <a:ext cx="884770" cy="333295"/>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a:solidFill>
                <a:schemeClr val="lt1"/>
              </a:solidFill>
              <a:latin typeface="Calibri"/>
              <a:ea typeface="Calibri"/>
              <a:cs typeface="Calibri"/>
              <a:sym typeface="Calibri"/>
            </a:endParaRPr>
          </a:p>
        </p:txBody>
      </p:sp>
      <p:sp>
        <p:nvSpPr>
          <p:cNvPr id="679" name="Shape 679"/>
          <p:cNvSpPr/>
          <p:nvPr/>
        </p:nvSpPr>
        <p:spPr>
          <a:xfrm rot="-1440116">
            <a:off x="2810817" y="3468626"/>
            <a:ext cx="885027" cy="333328"/>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a:solidFill>
                <a:schemeClr val="lt1"/>
              </a:solidFill>
              <a:latin typeface="Calibri"/>
              <a:ea typeface="Calibri"/>
              <a:cs typeface="Calibri"/>
              <a:sym typeface="Calibri"/>
            </a:endParaRPr>
          </a:p>
        </p:txBody>
      </p:sp>
      <p:pic>
        <p:nvPicPr>
          <p:cNvPr id="680" name="Shape 680"/>
          <p:cNvPicPr preferRelativeResize="0"/>
          <p:nvPr/>
        </p:nvPicPr>
        <p:blipFill rotWithShape="1">
          <a:blip r:embed="rId5">
            <a:alphaModFix/>
          </a:blip>
          <a:srcRect/>
          <a:stretch/>
        </p:blipFill>
        <p:spPr>
          <a:xfrm>
            <a:off x="861416" y="3045683"/>
            <a:ext cx="1714500" cy="1500187"/>
          </a:xfrm>
          <a:prstGeom prst="rect">
            <a:avLst/>
          </a:prstGeom>
          <a:noFill/>
          <a:ln>
            <a:noFill/>
          </a:ln>
        </p:spPr>
      </p:pic>
      <p:pic>
        <p:nvPicPr>
          <p:cNvPr id="681" name="Shape 681"/>
          <p:cNvPicPr preferRelativeResize="0"/>
          <p:nvPr/>
        </p:nvPicPr>
        <p:blipFill rotWithShape="1">
          <a:blip r:embed="rId6">
            <a:alphaModFix/>
          </a:blip>
          <a:srcRect/>
          <a:stretch/>
        </p:blipFill>
        <p:spPr>
          <a:xfrm>
            <a:off x="777716" y="1349140"/>
            <a:ext cx="1757363" cy="1464469"/>
          </a:xfrm>
          <a:prstGeom prst="rect">
            <a:avLst/>
          </a:prstGeom>
          <a:noFill/>
          <a:ln>
            <a:noFill/>
          </a:ln>
        </p:spPr>
      </p:pic>
      <p:pic>
        <p:nvPicPr>
          <p:cNvPr id="682" name="Shape 682"/>
          <p:cNvPicPr preferRelativeResize="0"/>
          <p:nvPr/>
        </p:nvPicPr>
        <p:blipFill rotWithShape="1">
          <a:blip r:embed="rId7">
            <a:alphaModFix/>
          </a:blip>
          <a:srcRect/>
          <a:stretch/>
        </p:blipFill>
        <p:spPr>
          <a:xfrm>
            <a:off x="7016965" y="809789"/>
            <a:ext cx="1607344" cy="1607344"/>
          </a:xfrm>
          <a:prstGeom prst="rect">
            <a:avLst/>
          </a:prstGeom>
          <a:noFill/>
          <a:ln>
            <a:noFill/>
          </a:ln>
        </p:spPr>
      </p:pic>
      <p:sp>
        <p:nvSpPr>
          <p:cNvPr id="683" name="Shape 683"/>
          <p:cNvSpPr/>
          <p:nvPr/>
        </p:nvSpPr>
        <p:spPr>
          <a:xfrm rot="-1739880">
            <a:off x="6106343" y="1768630"/>
            <a:ext cx="884939" cy="333433"/>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a:solidFill>
                <a:schemeClr val="lt1"/>
              </a:solidFill>
              <a:latin typeface="Calibri"/>
              <a:ea typeface="Calibri"/>
              <a:cs typeface="Calibri"/>
              <a:sym typeface="Calibri"/>
            </a:endParaRPr>
          </a:p>
        </p:txBody>
      </p:sp>
      <p:sp>
        <p:nvSpPr>
          <p:cNvPr id="684" name="Shape 684"/>
          <p:cNvSpPr/>
          <p:nvPr/>
        </p:nvSpPr>
        <p:spPr>
          <a:xfrm rot="1860024">
            <a:off x="6106438" y="3283987"/>
            <a:ext cx="884779" cy="333445"/>
          </a:xfrm>
          <a:prstGeom prst="leftRight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68575" tIns="34275" rIns="68575" bIns="34275" anchor="ctr" anchorCtr="0">
            <a:noAutofit/>
          </a:bodyPr>
          <a:lstStyle/>
          <a:p>
            <a:pPr marL="0" marR="0" lvl="0" indent="0" algn="ctr" rtl="0">
              <a:spcBef>
                <a:spcPts val="0"/>
              </a:spcBef>
              <a:buNone/>
            </a:pPr>
            <a:endParaRPr sz="1400">
              <a:solidFill>
                <a:schemeClr val="lt1"/>
              </a:solidFill>
              <a:latin typeface="Calibri"/>
              <a:ea typeface="Calibri"/>
              <a:cs typeface="Calibri"/>
              <a:sym typeface="Calibri"/>
            </a:endParaRPr>
          </a:p>
        </p:txBody>
      </p:sp>
      <p:sp>
        <p:nvSpPr>
          <p:cNvPr id="685" name="Shape 685"/>
          <p:cNvSpPr txBox="1"/>
          <p:nvPr/>
        </p:nvSpPr>
        <p:spPr>
          <a:xfrm>
            <a:off x="7098506" y="276225"/>
            <a:ext cx="1791176" cy="276225"/>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Jiancheng Zhao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6"/>
                                        </p:tgtEl>
                                        <p:attrNameLst>
                                          <p:attrName>style.visibility</p:attrName>
                                        </p:attrNameLst>
                                      </p:cBhvr>
                                      <p:to>
                                        <p:strVal val="visible"/>
                                      </p:to>
                                    </p:set>
                                    <p:animEffect transition="in" filter="fade">
                                      <p:cBhvr>
                                        <p:cTn id="7" dur="500"/>
                                        <p:tgtEl>
                                          <p:spTgt spid="6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8"/>
                                        </p:tgtEl>
                                        <p:attrNameLst>
                                          <p:attrName>style.visibility</p:attrName>
                                        </p:attrNameLst>
                                      </p:cBhvr>
                                      <p:to>
                                        <p:strVal val="visible"/>
                                      </p:to>
                                    </p:set>
                                    <p:animEffect transition="in" filter="fade">
                                      <p:cBhvr>
                                        <p:cTn id="12" dur="500"/>
                                        <p:tgtEl>
                                          <p:spTgt spid="678"/>
                                        </p:tgtEl>
                                      </p:cBhvr>
                                    </p:animEffect>
                                  </p:childTnLst>
                                </p:cTn>
                              </p:par>
                              <p:par>
                                <p:cTn id="13" presetID="10" presetClass="entr" presetSubtype="0" fill="hold" nodeType="withEffect">
                                  <p:stCondLst>
                                    <p:cond delay="0"/>
                                  </p:stCondLst>
                                  <p:childTnLst>
                                    <p:set>
                                      <p:cBhvr>
                                        <p:cTn id="14" dur="1" fill="hold">
                                          <p:stCondLst>
                                            <p:cond delay="0"/>
                                          </p:stCondLst>
                                        </p:cTn>
                                        <p:tgtEl>
                                          <p:spTgt spid="679"/>
                                        </p:tgtEl>
                                        <p:attrNameLst>
                                          <p:attrName>style.visibility</p:attrName>
                                        </p:attrNameLst>
                                      </p:cBhvr>
                                      <p:to>
                                        <p:strVal val="visible"/>
                                      </p:to>
                                    </p:set>
                                    <p:animEffect transition="in" filter="fade">
                                      <p:cBhvr>
                                        <p:cTn id="15" dur="500"/>
                                        <p:tgtEl>
                                          <p:spTgt spid="679"/>
                                        </p:tgtEl>
                                      </p:cBhvr>
                                    </p:animEffect>
                                  </p:childTnLst>
                                </p:cTn>
                              </p:par>
                              <p:par>
                                <p:cTn id="16" presetID="10" presetClass="entr" presetSubtype="0" fill="hold" nodeType="withEffect">
                                  <p:stCondLst>
                                    <p:cond delay="0"/>
                                  </p:stCondLst>
                                  <p:childTnLst>
                                    <p:set>
                                      <p:cBhvr>
                                        <p:cTn id="17" dur="1" fill="hold">
                                          <p:stCondLst>
                                            <p:cond delay="0"/>
                                          </p:stCondLst>
                                        </p:cTn>
                                        <p:tgtEl>
                                          <p:spTgt spid="681"/>
                                        </p:tgtEl>
                                        <p:attrNameLst>
                                          <p:attrName>style.visibility</p:attrName>
                                        </p:attrNameLst>
                                      </p:cBhvr>
                                      <p:to>
                                        <p:strVal val="visible"/>
                                      </p:to>
                                    </p:set>
                                    <p:animEffect transition="in" filter="fade">
                                      <p:cBhvr>
                                        <p:cTn id="18" dur="500"/>
                                        <p:tgtEl>
                                          <p:spTgt spid="681"/>
                                        </p:tgtEl>
                                      </p:cBhvr>
                                    </p:animEffect>
                                  </p:childTnLst>
                                </p:cTn>
                              </p:par>
                              <p:par>
                                <p:cTn id="19" presetID="10" presetClass="entr" presetSubtype="0" fill="hold" nodeType="withEffect">
                                  <p:stCondLst>
                                    <p:cond delay="0"/>
                                  </p:stCondLst>
                                  <p:childTnLst>
                                    <p:set>
                                      <p:cBhvr>
                                        <p:cTn id="20" dur="1" fill="hold">
                                          <p:stCondLst>
                                            <p:cond delay="0"/>
                                          </p:stCondLst>
                                        </p:cTn>
                                        <p:tgtEl>
                                          <p:spTgt spid="680"/>
                                        </p:tgtEl>
                                        <p:attrNameLst>
                                          <p:attrName>style.visibility</p:attrName>
                                        </p:attrNameLst>
                                      </p:cBhvr>
                                      <p:to>
                                        <p:strVal val="visible"/>
                                      </p:to>
                                    </p:set>
                                    <p:animEffect transition="in" filter="fade">
                                      <p:cBhvr>
                                        <p:cTn id="21" dur="500"/>
                                        <p:tgtEl>
                                          <p:spTgt spid="68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83"/>
                                        </p:tgtEl>
                                        <p:attrNameLst>
                                          <p:attrName>style.visibility</p:attrName>
                                        </p:attrNameLst>
                                      </p:cBhvr>
                                      <p:to>
                                        <p:strVal val="visible"/>
                                      </p:to>
                                    </p:set>
                                    <p:animEffect transition="in" filter="fade">
                                      <p:cBhvr>
                                        <p:cTn id="26" dur="500"/>
                                        <p:tgtEl>
                                          <p:spTgt spid="683"/>
                                        </p:tgtEl>
                                      </p:cBhvr>
                                    </p:animEffect>
                                  </p:childTnLst>
                                </p:cTn>
                              </p:par>
                              <p:par>
                                <p:cTn id="27" presetID="10" presetClass="entr" presetSubtype="0" fill="hold" nodeType="withEffect">
                                  <p:stCondLst>
                                    <p:cond delay="0"/>
                                  </p:stCondLst>
                                  <p:childTnLst>
                                    <p:set>
                                      <p:cBhvr>
                                        <p:cTn id="28" dur="1" fill="hold">
                                          <p:stCondLst>
                                            <p:cond delay="0"/>
                                          </p:stCondLst>
                                        </p:cTn>
                                        <p:tgtEl>
                                          <p:spTgt spid="684"/>
                                        </p:tgtEl>
                                        <p:attrNameLst>
                                          <p:attrName>style.visibility</p:attrName>
                                        </p:attrNameLst>
                                      </p:cBhvr>
                                      <p:to>
                                        <p:strVal val="visible"/>
                                      </p:to>
                                    </p:set>
                                    <p:animEffect transition="in" filter="fade">
                                      <p:cBhvr>
                                        <p:cTn id="29" dur="500"/>
                                        <p:tgtEl>
                                          <p:spTgt spid="684"/>
                                        </p:tgtEl>
                                      </p:cBhvr>
                                    </p:animEffect>
                                  </p:childTnLst>
                                </p:cTn>
                              </p:par>
                              <p:par>
                                <p:cTn id="30" presetID="10" presetClass="entr" presetSubtype="0" fill="hold" nodeType="withEffect">
                                  <p:stCondLst>
                                    <p:cond delay="0"/>
                                  </p:stCondLst>
                                  <p:childTnLst>
                                    <p:set>
                                      <p:cBhvr>
                                        <p:cTn id="31" dur="1" fill="hold">
                                          <p:stCondLst>
                                            <p:cond delay="0"/>
                                          </p:stCondLst>
                                        </p:cTn>
                                        <p:tgtEl>
                                          <p:spTgt spid="677"/>
                                        </p:tgtEl>
                                        <p:attrNameLst>
                                          <p:attrName>style.visibility</p:attrName>
                                        </p:attrNameLst>
                                      </p:cBhvr>
                                      <p:to>
                                        <p:strVal val="visible"/>
                                      </p:to>
                                    </p:set>
                                    <p:animEffect transition="in" filter="fade">
                                      <p:cBhvr>
                                        <p:cTn id="32" dur="500"/>
                                        <p:tgtEl>
                                          <p:spTgt spid="677"/>
                                        </p:tgtEl>
                                      </p:cBhvr>
                                    </p:animEffect>
                                  </p:childTnLst>
                                </p:cTn>
                              </p:par>
                              <p:par>
                                <p:cTn id="33" presetID="10" presetClass="entr" presetSubtype="0" fill="hold" nodeType="withEffect">
                                  <p:stCondLst>
                                    <p:cond delay="0"/>
                                  </p:stCondLst>
                                  <p:childTnLst>
                                    <p:set>
                                      <p:cBhvr>
                                        <p:cTn id="34" dur="1" fill="hold">
                                          <p:stCondLst>
                                            <p:cond delay="0"/>
                                          </p:stCondLst>
                                        </p:cTn>
                                        <p:tgtEl>
                                          <p:spTgt spid="682"/>
                                        </p:tgtEl>
                                        <p:attrNameLst>
                                          <p:attrName>style.visibility</p:attrName>
                                        </p:attrNameLst>
                                      </p:cBhvr>
                                      <p:to>
                                        <p:strVal val="visible"/>
                                      </p:to>
                                    </p:set>
                                    <p:animEffect transition="in" filter="fade">
                                      <p:cBhvr>
                                        <p:cTn id="35" dur="500"/>
                                        <p:tgtEl>
                                          <p:spTgt spid="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body" idx="1"/>
          </p:nvPr>
        </p:nvSpPr>
        <p:spPr>
          <a:xfrm>
            <a:off x="170259" y="892024"/>
            <a:ext cx="6518700" cy="452700"/>
          </a:xfrm>
          <a:prstGeom prst="rect">
            <a:avLst/>
          </a:prstGeom>
          <a:noFill/>
          <a:ln>
            <a:noFill/>
          </a:ln>
        </p:spPr>
        <p:txBody>
          <a:bodyPr wrap="square" lIns="68575" tIns="68575" rIns="68575" bIns="68575" anchor="t" anchorCtr="0">
            <a:noAutofit/>
          </a:bodyPr>
          <a:lstStyle/>
          <a:p>
            <a:pPr marL="76200" marR="0" lvl="0" indent="-76200" algn="l" rtl="0">
              <a:lnSpc>
                <a:spcPct val="9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691" name="Shape 691"/>
          <p:cNvSpPr txBox="1">
            <a:spLocks noGrp="1"/>
          </p:cNvSpPr>
          <p:nvPr>
            <p:ph type="title"/>
          </p:nvPr>
        </p:nvSpPr>
        <p:spPr>
          <a:xfrm>
            <a:off x="335756" y="235267"/>
            <a:ext cx="7303294" cy="944404"/>
          </a:xfrm>
          <a:prstGeom prst="rect">
            <a:avLst/>
          </a:prstGeom>
          <a:noFill/>
          <a:ln>
            <a:noFill/>
          </a:ln>
        </p:spPr>
        <p:txBody>
          <a:bodyPr wrap="square" lIns="68575" tIns="68575" rIns="68575" bIns="68575" anchor="t" anchorCtr="0">
            <a:noAutofit/>
          </a:bodyPr>
          <a:lstStyle/>
          <a:p>
            <a:pPr marL="0" marR="0" lvl="0" indent="-88900" algn="l" rtl="0">
              <a:lnSpc>
                <a:spcPct val="90000"/>
              </a:lnSpc>
              <a:spcBef>
                <a:spcPts val="0"/>
              </a:spcBef>
              <a:buClr>
                <a:schemeClr val="dk1"/>
              </a:buClr>
              <a:buSzPts val="1400"/>
              <a:buFont typeface="Arial"/>
              <a:buNone/>
            </a:pPr>
            <a:r>
              <a:rPr lang="en" sz="3000">
                <a:solidFill>
                  <a:srgbClr val="F7CAAC"/>
                </a:solidFill>
                <a:latin typeface="Arial"/>
                <a:ea typeface="Arial"/>
                <a:cs typeface="Arial"/>
                <a:sym typeface="Arial"/>
              </a:rPr>
              <a:t>I</a:t>
            </a:r>
            <a:r>
              <a:rPr lang="en" sz="3000" b="1" i="0" u="none" strike="noStrike" cap="none">
                <a:solidFill>
                  <a:srgbClr val="F7CAAC"/>
                </a:solidFill>
                <a:latin typeface="Arial"/>
                <a:ea typeface="Arial"/>
                <a:cs typeface="Arial"/>
                <a:sym typeface="Arial"/>
              </a:rPr>
              <a:t>mplementation strategy</a:t>
            </a:r>
            <a:br>
              <a:rPr lang="en" sz="2300" b="1" i="0" u="none" strike="noStrike" cap="none">
                <a:solidFill>
                  <a:srgbClr val="F7CAAC"/>
                </a:solidFill>
                <a:latin typeface="Arial"/>
                <a:ea typeface="Arial"/>
                <a:cs typeface="Arial"/>
                <a:sym typeface="Arial"/>
              </a:rPr>
            </a:br>
            <a:endParaRPr lang="en" sz="2300" b="1" i="0" u="none" strike="noStrike" cap="none">
              <a:solidFill>
                <a:srgbClr val="F7CAAC"/>
              </a:solidFill>
              <a:latin typeface="Arial"/>
              <a:ea typeface="Arial"/>
              <a:cs typeface="Arial"/>
              <a:sym typeface="Arial"/>
            </a:endParaRPr>
          </a:p>
        </p:txBody>
      </p:sp>
      <p:sp>
        <p:nvSpPr>
          <p:cNvPr id="692" name="Shape 692"/>
          <p:cNvSpPr txBox="1">
            <a:spLocks noGrp="1"/>
          </p:cNvSpPr>
          <p:nvPr>
            <p:ph type="body" idx="2"/>
          </p:nvPr>
        </p:nvSpPr>
        <p:spPr>
          <a:xfrm>
            <a:off x="170259" y="1439362"/>
            <a:ext cx="6518700" cy="1988550"/>
          </a:xfrm>
          <a:prstGeom prst="rect">
            <a:avLst/>
          </a:prstGeom>
          <a:noFill/>
          <a:ln>
            <a:noFill/>
          </a:ln>
        </p:spPr>
        <p:txBody>
          <a:bodyPr wrap="square" lIns="68575" tIns="68575" rIns="68575" bIns="68575" anchor="t" anchorCtr="0">
            <a:noAutofit/>
          </a:bodyPr>
          <a:lstStyle/>
          <a:p>
            <a:pPr marL="0" marR="0" lvl="0" indent="6350" algn="l" rtl="0">
              <a:lnSpc>
                <a:spcPct val="80000"/>
              </a:lnSpc>
              <a:spcBef>
                <a:spcPts val="0"/>
              </a:spcBef>
              <a:buClr>
                <a:schemeClr val="dk1"/>
              </a:buClr>
              <a:buSzPts val="900"/>
              <a:buFont typeface="Arial"/>
              <a:buNone/>
            </a:pPr>
            <a:endParaRPr sz="1200" b="0" i="0" u="none" strike="noStrike" cap="none">
              <a:solidFill>
                <a:schemeClr val="dk1"/>
              </a:solidFill>
              <a:latin typeface="Arial"/>
              <a:ea typeface="Arial"/>
              <a:cs typeface="Arial"/>
              <a:sym typeface="Arial"/>
            </a:endParaRPr>
          </a:p>
        </p:txBody>
      </p:sp>
      <p:sp>
        <p:nvSpPr>
          <p:cNvPr id="693" name="Shape 693"/>
          <p:cNvSpPr txBox="1"/>
          <p:nvPr/>
        </p:nvSpPr>
        <p:spPr>
          <a:xfrm>
            <a:off x="7098506" y="276225"/>
            <a:ext cx="1791176" cy="276225"/>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Jiancheng Zhao </a:t>
            </a:r>
          </a:p>
        </p:txBody>
      </p:sp>
      <p:grpSp>
        <p:nvGrpSpPr>
          <p:cNvPr id="694" name="Shape 694"/>
          <p:cNvGrpSpPr/>
          <p:nvPr/>
        </p:nvGrpSpPr>
        <p:grpSpPr>
          <a:xfrm>
            <a:off x="1764165" y="1775990"/>
            <a:ext cx="5615670" cy="1574925"/>
            <a:chOff x="2291442" y="2367987"/>
            <a:chExt cx="7487560" cy="2099900"/>
          </a:xfrm>
        </p:grpSpPr>
        <p:grpSp>
          <p:nvGrpSpPr>
            <p:cNvPr id="695" name="Shape 695"/>
            <p:cNvGrpSpPr/>
            <p:nvPr/>
          </p:nvGrpSpPr>
          <p:grpSpPr>
            <a:xfrm>
              <a:off x="2291442" y="2367987"/>
              <a:ext cx="7487560" cy="979785"/>
              <a:chOff x="2382662" y="2408761"/>
              <a:chExt cx="5014187" cy="656132"/>
            </a:xfrm>
          </p:grpSpPr>
          <p:sp>
            <p:nvSpPr>
              <p:cNvPr id="696" name="Shape 696"/>
              <p:cNvSpPr txBox="1"/>
              <p:nvPr/>
            </p:nvSpPr>
            <p:spPr>
              <a:xfrm>
                <a:off x="2990930" y="2418562"/>
                <a:ext cx="4405919" cy="646331"/>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500">
                    <a:solidFill>
                      <a:srgbClr val="549E39"/>
                    </a:solidFill>
                    <a:latin typeface="Calibri"/>
                    <a:ea typeface="Calibri"/>
                    <a:cs typeface="Calibri"/>
                    <a:sym typeface="Calibri"/>
                  </a:rPr>
                  <a:t>Internal - IT &amp; staff training  </a:t>
                </a:r>
              </a:p>
            </p:txBody>
          </p:sp>
          <p:sp>
            <p:nvSpPr>
              <p:cNvPr id="697" name="Shape 697"/>
              <p:cNvSpPr/>
              <p:nvPr/>
            </p:nvSpPr>
            <p:spPr>
              <a:xfrm>
                <a:off x="2382662" y="2408761"/>
                <a:ext cx="478941" cy="388931"/>
              </a:xfrm>
              <a:custGeom>
                <a:avLst/>
                <a:gdLst/>
                <a:ahLst/>
                <a:cxnLst/>
                <a:rect l="0" t="0" r="0" b="0"/>
                <a:pathLst>
                  <a:path w="120000" h="120000" extrusionOk="0">
                    <a:moveTo>
                      <a:pt x="113095" y="59999"/>
                    </a:moveTo>
                    <a:lnTo>
                      <a:pt x="120000" y="59999"/>
                    </a:lnTo>
                    <a:lnTo>
                      <a:pt x="120000" y="120000"/>
                    </a:lnTo>
                    <a:lnTo>
                      <a:pt x="59999" y="120000"/>
                    </a:lnTo>
                    <a:lnTo>
                      <a:pt x="59999" y="113095"/>
                    </a:lnTo>
                    <a:lnTo>
                      <a:pt x="113095" y="113095"/>
                    </a:lnTo>
                    <a:close/>
                    <a:moveTo>
                      <a:pt x="0" y="0"/>
                    </a:moveTo>
                    <a:lnTo>
                      <a:pt x="59999" y="0"/>
                    </a:lnTo>
                    <a:lnTo>
                      <a:pt x="59999" y="6903"/>
                    </a:lnTo>
                    <a:lnTo>
                      <a:pt x="6903" y="6903"/>
                    </a:lnTo>
                    <a:lnTo>
                      <a:pt x="6903" y="59999"/>
                    </a:lnTo>
                    <a:lnTo>
                      <a:pt x="0" y="59999"/>
                    </a:lnTo>
                    <a:close/>
                  </a:path>
                </a:pathLst>
              </a:custGeom>
              <a:solidFill>
                <a:srgbClr val="549E39"/>
              </a:solidFill>
              <a:ln>
                <a:noFill/>
              </a:ln>
            </p:spPr>
            <p:txBody>
              <a:bodyPr wrap="square" lIns="68575" tIns="34275" rIns="68575" bIns="34275" anchor="ctr" anchorCtr="0">
                <a:noAutofit/>
              </a:bodyPr>
              <a:lstStyle/>
              <a:p>
                <a:pPr marL="0" marR="0" lvl="0" indent="0" algn="ctr" rtl="0">
                  <a:spcBef>
                    <a:spcPts val="0"/>
                  </a:spcBef>
                  <a:buNone/>
                </a:pPr>
                <a:r>
                  <a:rPr lang="en" sz="1800" b="1">
                    <a:solidFill>
                      <a:srgbClr val="549E39"/>
                    </a:solidFill>
                    <a:latin typeface="Calibri"/>
                    <a:ea typeface="Calibri"/>
                    <a:cs typeface="Calibri"/>
                    <a:sym typeface="Calibri"/>
                  </a:rPr>
                  <a:t>01</a:t>
                </a:r>
              </a:p>
            </p:txBody>
          </p:sp>
        </p:grpSp>
        <p:grpSp>
          <p:nvGrpSpPr>
            <p:cNvPr id="698" name="Shape 698"/>
            <p:cNvGrpSpPr/>
            <p:nvPr/>
          </p:nvGrpSpPr>
          <p:grpSpPr>
            <a:xfrm>
              <a:off x="2291442" y="3488102"/>
              <a:ext cx="7487560" cy="979785"/>
              <a:chOff x="2382662" y="2408761"/>
              <a:chExt cx="5014187" cy="656132"/>
            </a:xfrm>
          </p:grpSpPr>
          <p:sp>
            <p:nvSpPr>
              <p:cNvPr id="699" name="Shape 699"/>
              <p:cNvSpPr txBox="1"/>
              <p:nvPr/>
            </p:nvSpPr>
            <p:spPr>
              <a:xfrm>
                <a:off x="2990930" y="2418562"/>
                <a:ext cx="4405919" cy="646331"/>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500">
                    <a:solidFill>
                      <a:srgbClr val="DC9F0C"/>
                    </a:solidFill>
                    <a:latin typeface="Calibri"/>
                    <a:ea typeface="Calibri"/>
                    <a:cs typeface="Calibri"/>
                    <a:sym typeface="Calibri"/>
                  </a:rPr>
                  <a:t>Extenal - refresh brand awareness &amp; popularize   </a:t>
                </a:r>
              </a:p>
            </p:txBody>
          </p:sp>
          <p:sp>
            <p:nvSpPr>
              <p:cNvPr id="700" name="Shape 700"/>
              <p:cNvSpPr/>
              <p:nvPr/>
            </p:nvSpPr>
            <p:spPr>
              <a:xfrm>
                <a:off x="2382662" y="2408761"/>
                <a:ext cx="478941" cy="388931"/>
              </a:xfrm>
              <a:custGeom>
                <a:avLst/>
                <a:gdLst/>
                <a:ahLst/>
                <a:cxnLst/>
                <a:rect l="0" t="0" r="0" b="0"/>
                <a:pathLst>
                  <a:path w="120000" h="120000" extrusionOk="0">
                    <a:moveTo>
                      <a:pt x="113095" y="59999"/>
                    </a:moveTo>
                    <a:lnTo>
                      <a:pt x="120000" y="59999"/>
                    </a:lnTo>
                    <a:lnTo>
                      <a:pt x="120000" y="120000"/>
                    </a:lnTo>
                    <a:lnTo>
                      <a:pt x="59999" y="120000"/>
                    </a:lnTo>
                    <a:lnTo>
                      <a:pt x="59999" y="113095"/>
                    </a:lnTo>
                    <a:lnTo>
                      <a:pt x="113095" y="113095"/>
                    </a:lnTo>
                    <a:close/>
                    <a:moveTo>
                      <a:pt x="0" y="0"/>
                    </a:moveTo>
                    <a:lnTo>
                      <a:pt x="59999" y="0"/>
                    </a:lnTo>
                    <a:lnTo>
                      <a:pt x="59999" y="6903"/>
                    </a:lnTo>
                    <a:lnTo>
                      <a:pt x="6903" y="6903"/>
                    </a:lnTo>
                    <a:lnTo>
                      <a:pt x="6903" y="59999"/>
                    </a:lnTo>
                    <a:lnTo>
                      <a:pt x="0" y="59999"/>
                    </a:lnTo>
                    <a:close/>
                  </a:path>
                </a:pathLst>
              </a:custGeom>
              <a:solidFill>
                <a:srgbClr val="DC9F0C"/>
              </a:solidFill>
              <a:ln>
                <a:noFill/>
              </a:ln>
            </p:spPr>
            <p:txBody>
              <a:bodyPr wrap="square" lIns="68575" tIns="34275" rIns="68575" bIns="34275" anchor="ctr" anchorCtr="0">
                <a:noAutofit/>
              </a:bodyPr>
              <a:lstStyle/>
              <a:p>
                <a:pPr marL="0" marR="0" lvl="0" indent="0" algn="ctr" rtl="0">
                  <a:spcBef>
                    <a:spcPts val="0"/>
                  </a:spcBef>
                  <a:buNone/>
                </a:pPr>
                <a:r>
                  <a:rPr lang="en" sz="1800" b="1">
                    <a:solidFill>
                      <a:srgbClr val="DC9F0C"/>
                    </a:solidFill>
                    <a:latin typeface="Calibri"/>
                    <a:ea typeface="Calibri"/>
                    <a:cs typeface="Calibri"/>
                    <a:sym typeface="Calibri"/>
                  </a:rPr>
                  <a:t>02</a:t>
                </a:r>
              </a:p>
            </p:txBody>
          </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body" idx="1"/>
          </p:nvPr>
        </p:nvSpPr>
        <p:spPr>
          <a:xfrm>
            <a:off x="-271939" y="1340644"/>
            <a:ext cx="10085070" cy="3288983"/>
          </a:xfrm>
          <a:prstGeom prst="rect">
            <a:avLst/>
          </a:prstGeom>
          <a:noFill/>
          <a:ln>
            <a:noFill/>
          </a:ln>
        </p:spPr>
        <p:txBody>
          <a:bodyPr wrap="square" lIns="68575" tIns="68575" rIns="68575" bIns="68575" anchor="t" anchorCtr="0">
            <a:noAutofit/>
          </a:bodyPr>
          <a:lstStyle/>
          <a:p>
            <a:pPr marL="215900" marR="0" lvl="0" indent="-139700" algn="l" rtl="0">
              <a:lnSpc>
                <a:spcPct val="9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706" name="Shape 706"/>
          <p:cNvSpPr txBox="1">
            <a:spLocks noGrp="1"/>
          </p:cNvSpPr>
          <p:nvPr>
            <p:ph type="title"/>
          </p:nvPr>
        </p:nvSpPr>
        <p:spPr>
          <a:xfrm>
            <a:off x="170259" y="154483"/>
            <a:ext cx="5942700" cy="643050"/>
          </a:xfrm>
          <a:prstGeom prst="rect">
            <a:avLst/>
          </a:prstGeom>
          <a:noFill/>
          <a:ln>
            <a:noFill/>
          </a:ln>
        </p:spPr>
        <p:txBody>
          <a:bodyPr wrap="square" lIns="68575" tIns="68575" rIns="68575" bIns="68575" anchor="t" anchorCtr="0">
            <a:noAutofit/>
          </a:bodyPr>
          <a:lstStyle/>
          <a:p>
            <a:pPr marL="0" marR="0" lvl="0" indent="-63500" algn="l" rtl="0">
              <a:lnSpc>
                <a:spcPct val="90000"/>
              </a:lnSpc>
              <a:spcBef>
                <a:spcPts val="0"/>
              </a:spcBef>
              <a:buClr>
                <a:schemeClr val="dk1"/>
              </a:buClr>
              <a:buSzPts val="1000"/>
              <a:buFont typeface="Arial"/>
              <a:buNone/>
            </a:pPr>
            <a:r>
              <a:rPr lang="en" sz="2000">
                <a:latin typeface="Arial"/>
                <a:ea typeface="Arial"/>
                <a:cs typeface="Arial"/>
                <a:sym typeface="Arial"/>
              </a:rPr>
              <a:t>I</a:t>
            </a:r>
            <a:r>
              <a:rPr lang="en" sz="2000" b="1" i="0" u="none" strike="noStrike" cap="none">
                <a:solidFill>
                  <a:schemeClr val="dk1"/>
                </a:solidFill>
                <a:latin typeface="Arial"/>
                <a:ea typeface="Arial"/>
                <a:cs typeface="Arial"/>
                <a:sym typeface="Arial"/>
              </a:rPr>
              <a:t>nternal </a:t>
            </a:r>
          </a:p>
        </p:txBody>
      </p:sp>
      <p:sp>
        <p:nvSpPr>
          <p:cNvPr id="707" name="Shape 707"/>
          <p:cNvSpPr txBox="1">
            <a:spLocks noGrp="1"/>
          </p:cNvSpPr>
          <p:nvPr>
            <p:ph type="body" idx="2"/>
          </p:nvPr>
        </p:nvSpPr>
        <p:spPr>
          <a:xfrm>
            <a:off x="170259" y="1439362"/>
            <a:ext cx="6518700" cy="1988550"/>
          </a:xfrm>
          <a:prstGeom prst="rect">
            <a:avLst/>
          </a:prstGeom>
          <a:noFill/>
          <a:ln>
            <a:noFill/>
          </a:ln>
        </p:spPr>
        <p:txBody>
          <a:bodyPr wrap="square" lIns="68575" tIns="68575" rIns="68575" bIns="68575" anchor="t" anchorCtr="0">
            <a:noAutofit/>
          </a:bodyPr>
          <a:lstStyle/>
          <a:p>
            <a:pPr marL="0" marR="0" lvl="0" indent="6350" algn="l" rtl="0">
              <a:lnSpc>
                <a:spcPct val="80000"/>
              </a:lnSpc>
              <a:spcBef>
                <a:spcPts val="0"/>
              </a:spcBef>
              <a:buClr>
                <a:schemeClr val="dk1"/>
              </a:buClr>
              <a:buSzPts val="900"/>
              <a:buFont typeface="Arial"/>
              <a:buNone/>
            </a:pPr>
            <a:endParaRPr sz="1200" b="0" i="0" u="none" strike="noStrike" cap="none">
              <a:solidFill>
                <a:schemeClr val="dk1"/>
              </a:solidFill>
              <a:latin typeface="Arial"/>
              <a:ea typeface="Arial"/>
              <a:cs typeface="Arial"/>
              <a:sym typeface="Arial"/>
            </a:endParaRPr>
          </a:p>
        </p:txBody>
      </p:sp>
      <p:sp>
        <p:nvSpPr>
          <p:cNvPr id="708" name="Shape 708"/>
          <p:cNvSpPr txBox="1"/>
          <p:nvPr/>
        </p:nvSpPr>
        <p:spPr>
          <a:xfrm>
            <a:off x="7098506" y="276225"/>
            <a:ext cx="1791176" cy="276225"/>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Jiancheng Zhao </a:t>
            </a:r>
          </a:p>
        </p:txBody>
      </p:sp>
      <p:sp>
        <p:nvSpPr>
          <p:cNvPr id="709" name="Shape 709"/>
          <p:cNvSpPr/>
          <p:nvPr/>
        </p:nvSpPr>
        <p:spPr>
          <a:xfrm>
            <a:off x="2017395" y="4084796"/>
            <a:ext cx="2746057" cy="790575"/>
          </a:xfrm>
          <a:prstGeom prst="rect">
            <a:avLst/>
          </a:prstGeom>
          <a:noFill/>
          <a:ln>
            <a:noFill/>
          </a:ln>
        </p:spPr>
        <p:txBody>
          <a:bodyPr wrap="square" lIns="68575" tIns="34275" rIns="68575" bIns="34275" anchor="t" anchorCtr="0">
            <a:noAutofit/>
          </a:bodyPr>
          <a:lstStyle/>
          <a:p>
            <a:pPr marL="0" marR="0" lvl="0" indent="0" algn="just" rtl="0">
              <a:lnSpc>
                <a:spcPct val="120000"/>
              </a:lnSpc>
              <a:spcBef>
                <a:spcPts val="0"/>
              </a:spcBef>
              <a:buNone/>
            </a:pPr>
            <a:r>
              <a:rPr lang="en" sz="1200">
                <a:solidFill>
                  <a:schemeClr val="dk1"/>
                </a:solidFill>
                <a:latin typeface="Calibri"/>
                <a:ea typeface="Calibri"/>
                <a:cs typeface="Calibri"/>
                <a:sym typeface="Calibri"/>
              </a:rPr>
              <a:t>Collecting the delivery method, time, date, package weight, duration for further analysis to optimize the best route</a:t>
            </a:r>
          </a:p>
        </p:txBody>
      </p:sp>
      <p:sp>
        <p:nvSpPr>
          <p:cNvPr id="710" name="Shape 710"/>
          <p:cNvSpPr/>
          <p:nvPr/>
        </p:nvSpPr>
        <p:spPr>
          <a:xfrm>
            <a:off x="3056852" y="3766296"/>
            <a:ext cx="1528200" cy="318549"/>
          </a:xfrm>
          <a:prstGeom prst="rect">
            <a:avLst/>
          </a:prstGeom>
          <a:noFill/>
          <a:ln>
            <a:noFill/>
          </a:ln>
        </p:spPr>
        <p:txBody>
          <a:bodyPr wrap="square" lIns="68575" tIns="34275" rIns="68575" bIns="34275" anchor="ctr" anchorCtr="0">
            <a:noAutofit/>
          </a:bodyPr>
          <a:lstStyle/>
          <a:p>
            <a:pPr marL="0" marR="0" lvl="0" indent="0" algn="just" rtl="0">
              <a:lnSpc>
                <a:spcPct val="120000"/>
              </a:lnSpc>
              <a:spcBef>
                <a:spcPts val="0"/>
              </a:spcBef>
              <a:buNone/>
            </a:pPr>
            <a:r>
              <a:rPr lang="en" sz="1400" b="1">
                <a:solidFill>
                  <a:srgbClr val="C55A11"/>
                </a:solidFill>
                <a:latin typeface="Calibri"/>
                <a:ea typeface="Calibri"/>
                <a:cs typeface="Calibri"/>
                <a:sym typeface="Calibri"/>
              </a:rPr>
              <a:t>database system</a:t>
            </a:r>
          </a:p>
        </p:txBody>
      </p:sp>
      <p:sp>
        <p:nvSpPr>
          <p:cNvPr id="711" name="Shape 711"/>
          <p:cNvSpPr/>
          <p:nvPr/>
        </p:nvSpPr>
        <p:spPr>
          <a:xfrm rot="5400000" flipH="1">
            <a:off x="1551778" y="1710451"/>
            <a:ext cx="868648" cy="1686206"/>
          </a:xfrm>
          <a:prstGeom prst="bentArrow">
            <a:avLst>
              <a:gd name="adj1" fmla="val 18510"/>
              <a:gd name="adj2" fmla="val 25000"/>
              <a:gd name="adj3" fmla="val 25000"/>
              <a:gd name="adj4" fmla="val 27631"/>
            </a:avLst>
          </a:prstGeom>
          <a:solidFill>
            <a:srgbClr val="D9D9D9"/>
          </a:solidFill>
          <a:ln>
            <a:noFill/>
          </a:ln>
        </p:spPr>
        <p:txBody>
          <a:bodyPr wrap="square" lIns="68575" tIns="34275" rIns="68575" bIns="34275" anchor="ctr" anchorCtr="0">
            <a:noAutofit/>
          </a:bodyPr>
          <a:lstStyle/>
          <a:p>
            <a:pPr marL="0" marR="0" lvl="0" indent="0" algn="ctr" rtl="0">
              <a:spcBef>
                <a:spcPts val="0"/>
              </a:spcBef>
              <a:buNone/>
            </a:pPr>
            <a:endParaRPr sz="1400">
              <a:solidFill>
                <a:srgbClr val="FFFFFF"/>
              </a:solidFill>
              <a:latin typeface="Calibri"/>
              <a:ea typeface="Calibri"/>
              <a:cs typeface="Calibri"/>
              <a:sym typeface="Calibri"/>
            </a:endParaRPr>
          </a:p>
        </p:txBody>
      </p:sp>
      <p:sp>
        <p:nvSpPr>
          <p:cNvPr id="712" name="Shape 712"/>
          <p:cNvSpPr/>
          <p:nvPr/>
        </p:nvSpPr>
        <p:spPr>
          <a:xfrm rot="5400000">
            <a:off x="2699511" y="2595775"/>
            <a:ext cx="868648" cy="1324876"/>
          </a:xfrm>
          <a:prstGeom prst="bentArrow">
            <a:avLst>
              <a:gd name="adj1" fmla="val 18510"/>
              <a:gd name="adj2" fmla="val 25000"/>
              <a:gd name="adj3" fmla="val 25000"/>
              <a:gd name="adj4" fmla="val 27631"/>
            </a:avLst>
          </a:prstGeom>
          <a:solidFill>
            <a:srgbClr val="D9D9D9"/>
          </a:solidFill>
          <a:ln>
            <a:noFill/>
          </a:ln>
        </p:spPr>
        <p:txBody>
          <a:bodyPr wrap="square" lIns="68575" tIns="34275" rIns="68575" bIns="34275" anchor="ctr" anchorCtr="0">
            <a:noAutofit/>
          </a:bodyPr>
          <a:lstStyle/>
          <a:p>
            <a:pPr marL="0" marR="0" lvl="0" indent="0" algn="ctr" rtl="0">
              <a:spcBef>
                <a:spcPts val="0"/>
              </a:spcBef>
              <a:buNone/>
            </a:pPr>
            <a:endParaRPr sz="1400">
              <a:solidFill>
                <a:srgbClr val="FFFFFF"/>
              </a:solidFill>
              <a:latin typeface="Calibri"/>
              <a:ea typeface="Calibri"/>
              <a:cs typeface="Calibri"/>
              <a:sym typeface="Calibri"/>
            </a:endParaRPr>
          </a:p>
        </p:txBody>
      </p:sp>
      <p:sp>
        <p:nvSpPr>
          <p:cNvPr id="713" name="Shape 713"/>
          <p:cNvSpPr/>
          <p:nvPr/>
        </p:nvSpPr>
        <p:spPr>
          <a:xfrm rot="5400000" flipH="1">
            <a:off x="3666579" y="1891115"/>
            <a:ext cx="868648" cy="1324878"/>
          </a:xfrm>
          <a:prstGeom prst="bentArrow">
            <a:avLst>
              <a:gd name="adj1" fmla="val 18510"/>
              <a:gd name="adj2" fmla="val 25000"/>
              <a:gd name="adj3" fmla="val 25000"/>
              <a:gd name="adj4" fmla="val 27631"/>
            </a:avLst>
          </a:prstGeom>
          <a:solidFill>
            <a:srgbClr val="D9D9D9"/>
          </a:solidFill>
          <a:ln>
            <a:noFill/>
          </a:ln>
        </p:spPr>
        <p:txBody>
          <a:bodyPr wrap="square" lIns="68575" tIns="34275" rIns="68575" bIns="34275" anchor="ctr" anchorCtr="0">
            <a:noAutofit/>
          </a:bodyPr>
          <a:lstStyle/>
          <a:p>
            <a:pPr marL="0" marR="0" lvl="0" indent="0" algn="ctr" rtl="0">
              <a:spcBef>
                <a:spcPts val="0"/>
              </a:spcBef>
              <a:buNone/>
            </a:pPr>
            <a:endParaRPr sz="1400">
              <a:solidFill>
                <a:srgbClr val="FFFFFF"/>
              </a:solidFill>
              <a:latin typeface="Calibri"/>
              <a:ea typeface="Calibri"/>
              <a:cs typeface="Calibri"/>
              <a:sym typeface="Calibri"/>
            </a:endParaRPr>
          </a:p>
        </p:txBody>
      </p:sp>
      <p:sp>
        <p:nvSpPr>
          <p:cNvPr id="714" name="Shape 714"/>
          <p:cNvSpPr/>
          <p:nvPr/>
        </p:nvSpPr>
        <p:spPr>
          <a:xfrm rot="5400000">
            <a:off x="4633647" y="2595777"/>
            <a:ext cx="868648" cy="1324876"/>
          </a:xfrm>
          <a:prstGeom prst="bentArrow">
            <a:avLst>
              <a:gd name="adj1" fmla="val 18510"/>
              <a:gd name="adj2" fmla="val 25000"/>
              <a:gd name="adj3" fmla="val 25000"/>
              <a:gd name="adj4" fmla="val 27631"/>
            </a:avLst>
          </a:prstGeom>
          <a:solidFill>
            <a:srgbClr val="D9D9D9"/>
          </a:solidFill>
          <a:ln>
            <a:noFill/>
          </a:ln>
        </p:spPr>
        <p:txBody>
          <a:bodyPr wrap="square" lIns="68575" tIns="34275" rIns="68575" bIns="34275" anchor="ctr" anchorCtr="0">
            <a:noAutofit/>
          </a:bodyPr>
          <a:lstStyle/>
          <a:p>
            <a:pPr marL="0" marR="0" lvl="0" indent="0" algn="ctr" rtl="0">
              <a:spcBef>
                <a:spcPts val="0"/>
              </a:spcBef>
              <a:buNone/>
            </a:pPr>
            <a:endParaRPr sz="1400">
              <a:solidFill>
                <a:srgbClr val="FFFFFF"/>
              </a:solidFill>
              <a:latin typeface="Calibri"/>
              <a:ea typeface="Calibri"/>
              <a:cs typeface="Calibri"/>
              <a:sym typeface="Calibri"/>
            </a:endParaRPr>
          </a:p>
        </p:txBody>
      </p:sp>
      <p:sp>
        <p:nvSpPr>
          <p:cNvPr id="715" name="Shape 715"/>
          <p:cNvSpPr/>
          <p:nvPr/>
        </p:nvSpPr>
        <p:spPr>
          <a:xfrm rot="5400000" flipH="1">
            <a:off x="5600713" y="1891118"/>
            <a:ext cx="868648" cy="1324875"/>
          </a:xfrm>
          <a:prstGeom prst="bentArrow">
            <a:avLst>
              <a:gd name="adj1" fmla="val 18510"/>
              <a:gd name="adj2" fmla="val 25000"/>
              <a:gd name="adj3" fmla="val 25000"/>
              <a:gd name="adj4" fmla="val 27631"/>
            </a:avLst>
          </a:prstGeom>
          <a:solidFill>
            <a:srgbClr val="D9D9D9"/>
          </a:solidFill>
          <a:ln>
            <a:noFill/>
          </a:ln>
        </p:spPr>
        <p:txBody>
          <a:bodyPr wrap="square" lIns="68575" tIns="34275" rIns="68575" bIns="34275" anchor="ctr" anchorCtr="0">
            <a:noAutofit/>
          </a:bodyPr>
          <a:lstStyle/>
          <a:p>
            <a:pPr marL="0" marR="0" lvl="0" indent="0" algn="ctr" rtl="0">
              <a:spcBef>
                <a:spcPts val="0"/>
              </a:spcBef>
              <a:buNone/>
            </a:pPr>
            <a:endParaRPr sz="1400">
              <a:solidFill>
                <a:srgbClr val="FFFFFF"/>
              </a:solidFill>
              <a:latin typeface="Calibri"/>
              <a:ea typeface="Calibri"/>
              <a:cs typeface="Calibri"/>
              <a:sym typeface="Calibri"/>
            </a:endParaRPr>
          </a:p>
        </p:txBody>
      </p:sp>
      <p:sp>
        <p:nvSpPr>
          <p:cNvPr id="716" name="Shape 716"/>
          <p:cNvSpPr/>
          <p:nvPr/>
        </p:nvSpPr>
        <p:spPr>
          <a:xfrm rot="5400000">
            <a:off x="7088757" y="2072438"/>
            <a:ext cx="160786" cy="1663700"/>
          </a:xfrm>
          <a:custGeom>
            <a:avLst/>
            <a:gdLst/>
            <a:ahLst/>
            <a:cxnLst/>
            <a:rect l="0" t="0" r="0" b="0"/>
            <a:pathLst>
              <a:path w="120000" h="120000" extrusionOk="0">
                <a:moveTo>
                  <a:pt x="0" y="120000"/>
                </a:moveTo>
                <a:lnTo>
                  <a:pt x="0" y="0"/>
                </a:lnTo>
                <a:lnTo>
                  <a:pt x="120000" y="0"/>
                </a:lnTo>
                <a:lnTo>
                  <a:pt x="120000" y="120000"/>
                </a:lnTo>
                <a:close/>
              </a:path>
            </a:pathLst>
          </a:custGeom>
          <a:solidFill>
            <a:srgbClr val="D9D9D9"/>
          </a:solidFill>
          <a:ln>
            <a:noFill/>
          </a:ln>
        </p:spPr>
        <p:txBody>
          <a:bodyPr wrap="square" lIns="68575" tIns="34275" rIns="68575" bIns="34275" anchor="ctr" anchorCtr="0">
            <a:noAutofit/>
          </a:bodyPr>
          <a:lstStyle/>
          <a:p>
            <a:pPr marL="0" marR="0" lvl="0" indent="0" algn="ctr" rtl="0">
              <a:spcBef>
                <a:spcPts val="0"/>
              </a:spcBef>
              <a:buNone/>
            </a:pPr>
            <a:endParaRPr sz="1400">
              <a:solidFill>
                <a:srgbClr val="FFFFFF"/>
              </a:solidFill>
              <a:latin typeface="Calibri"/>
              <a:ea typeface="Calibri"/>
              <a:cs typeface="Calibri"/>
              <a:sym typeface="Calibri"/>
            </a:endParaRPr>
          </a:p>
        </p:txBody>
      </p:sp>
      <p:sp>
        <p:nvSpPr>
          <p:cNvPr id="717" name="Shape 717"/>
          <p:cNvSpPr/>
          <p:nvPr/>
        </p:nvSpPr>
        <p:spPr>
          <a:xfrm>
            <a:off x="5108734" y="4085273"/>
            <a:ext cx="2892266" cy="544354"/>
          </a:xfrm>
          <a:prstGeom prst="rect">
            <a:avLst/>
          </a:prstGeom>
          <a:noFill/>
          <a:ln>
            <a:noFill/>
          </a:ln>
        </p:spPr>
        <p:txBody>
          <a:bodyPr wrap="square" lIns="68575" tIns="34275" rIns="68575" bIns="34275" anchor="t" anchorCtr="0">
            <a:noAutofit/>
          </a:bodyPr>
          <a:lstStyle/>
          <a:p>
            <a:pPr marL="0" marR="0" lvl="0" indent="0" algn="just" rtl="0">
              <a:lnSpc>
                <a:spcPct val="120000"/>
              </a:lnSpc>
              <a:spcBef>
                <a:spcPts val="0"/>
              </a:spcBef>
              <a:buNone/>
            </a:pPr>
            <a:r>
              <a:rPr lang="en" sz="1200">
                <a:solidFill>
                  <a:schemeClr val="dk1"/>
                </a:solidFill>
                <a:latin typeface="Calibri"/>
                <a:ea typeface="Calibri"/>
                <a:cs typeface="Calibri"/>
                <a:sym typeface="Calibri"/>
              </a:rPr>
              <a:t>faster processing and shipping to save the time and raise customer experience</a:t>
            </a:r>
          </a:p>
        </p:txBody>
      </p:sp>
      <p:sp>
        <p:nvSpPr>
          <p:cNvPr id="718" name="Shape 718"/>
          <p:cNvSpPr/>
          <p:nvPr/>
        </p:nvSpPr>
        <p:spPr>
          <a:xfrm>
            <a:off x="4997338" y="3766296"/>
            <a:ext cx="1528200" cy="318549"/>
          </a:xfrm>
          <a:prstGeom prst="rect">
            <a:avLst/>
          </a:prstGeom>
          <a:noFill/>
          <a:ln>
            <a:noFill/>
          </a:ln>
        </p:spPr>
        <p:txBody>
          <a:bodyPr wrap="square" lIns="68575" tIns="34275" rIns="68575" bIns="34275" anchor="ctr" anchorCtr="0">
            <a:noAutofit/>
          </a:bodyPr>
          <a:lstStyle/>
          <a:p>
            <a:pPr marL="0" marR="0" lvl="0" indent="0" algn="just" rtl="0">
              <a:lnSpc>
                <a:spcPct val="120000"/>
              </a:lnSpc>
              <a:spcBef>
                <a:spcPts val="0"/>
              </a:spcBef>
              <a:buNone/>
            </a:pPr>
            <a:r>
              <a:rPr lang="en" sz="1400" b="1">
                <a:solidFill>
                  <a:srgbClr val="2E75B5"/>
                </a:solidFill>
                <a:latin typeface="Calibri"/>
                <a:ea typeface="Calibri"/>
                <a:cs typeface="Calibri"/>
                <a:sym typeface="Calibri"/>
              </a:rPr>
              <a:t>Drone delivery</a:t>
            </a:r>
          </a:p>
        </p:txBody>
      </p:sp>
      <p:sp>
        <p:nvSpPr>
          <p:cNvPr id="719" name="Shape 719"/>
          <p:cNvSpPr/>
          <p:nvPr/>
        </p:nvSpPr>
        <p:spPr>
          <a:xfrm>
            <a:off x="1850798" y="1170788"/>
            <a:ext cx="1528200" cy="567848"/>
          </a:xfrm>
          <a:prstGeom prst="rect">
            <a:avLst/>
          </a:prstGeom>
          <a:noFill/>
          <a:ln>
            <a:noFill/>
          </a:ln>
        </p:spPr>
        <p:txBody>
          <a:bodyPr wrap="square" lIns="68575" tIns="34275" rIns="68575" bIns="34275" anchor="b" anchorCtr="0">
            <a:noAutofit/>
          </a:bodyPr>
          <a:lstStyle/>
          <a:p>
            <a:pPr marL="0" marR="0" lvl="0" indent="0" algn="just" rtl="0">
              <a:lnSpc>
                <a:spcPct val="120000"/>
              </a:lnSpc>
              <a:spcBef>
                <a:spcPts val="0"/>
              </a:spcBef>
              <a:buNone/>
            </a:pPr>
            <a:r>
              <a:rPr lang="en" sz="1400">
                <a:solidFill>
                  <a:schemeClr val="dk1"/>
                </a:solidFill>
                <a:latin typeface="Calibri"/>
                <a:ea typeface="Calibri"/>
                <a:cs typeface="Calibri"/>
                <a:sym typeface="Calibri"/>
              </a:rPr>
              <a:t>increasing efficient and reduce cost</a:t>
            </a:r>
          </a:p>
        </p:txBody>
      </p:sp>
      <p:sp>
        <p:nvSpPr>
          <p:cNvPr id="720" name="Shape 720"/>
          <p:cNvSpPr/>
          <p:nvPr/>
        </p:nvSpPr>
        <p:spPr>
          <a:xfrm>
            <a:off x="1850798" y="1738447"/>
            <a:ext cx="1528200" cy="318549"/>
          </a:xfrm>
          <a:prstGeom prst="rect">
            <a:avLst/>
          </a:prstGeom>
          <a:noFill/>
          <a:ln>
            <a:noFill/>
          </a:ln>
        </p:spPr>
        <p:txBody>
          <a:bodyPr wrap="square" lIns="68575" tIns="34275" rIns="68575" bIns="34275" anchor="ctr" anchorCtr="0">
            <a:noAutofit/>
          </a:bodyPr>
          <a:lstStyle/>
          <a:p>
            <a:pPr marL="0" marR="0" lvl="0" indent="0" algn="just" rtl="0">
              <a:lnSpc>
                <a:spcPct val="120000"/>
              </a:lnSpc>
              <a:spcBef>
                <a:spcPts val="0"/>
              </a:spcBef>
              <a:buNone/>
            </a:pPr>
            <a:r>
              <a:rPr lang="en" sz="1200" b="1">
                <a:solidFill>
                  <a:srgbClr val="2E75B5"/>
                </a:solidFill>
                <a:latin typeface="Calibri"/>
                <a:ea typeface="Calibri"/>
                <a:cs typeface="Calibri"/>
                <a:sym typeface="Calibri"/>
              </a:rPr>
              <a:t>process simplication</a:t>
            </a:r>
          </a:p>
        </p:txBody>
      </p:sp>
      <p:sp>
        <p:nvSpPr>
          <p:cNvPr id="721" name="Shape 721"/>
          <p:cNvSpPr/>
          <p:nvPr/>
        </p:nvSpPr>
        <p:spPr>
          <a:xfrm>
            <a:off x="3808013" y="1340810"/>
            <a:ext cx="1528200" cy="567848"/>
          </a:xfrm>
          <a:prstGeom prst="rect">
            <a:avLst/>
          </a:prstGeom>
          <a:noFill/>
          <a:ln>
            <a:noFill/>
          </a:ln>
        </p:spPr>
        <p:txBody>
          <a:bodyPr wrap="square" lIns="68575" tIns="34275" rIns="68575" bIns="34275" anchor="b" anchorCtr="0">
            <a:noAutofit/>
          </a:bodyPr>
          <a:lstStyle/>
          <a:p>
            <a:pPr marL="0" marR="0" lvl="0" indent="0" algn="just" rtl="0">
              <a:lnSpc>
                <a:spcPct val="120000"/>
              </a:lnSpc>
              <a:spcBef>
                <a:spcPts val="0"/>
              </a:spcBef>
              <a:buNone/>
            </a:pPr>
            <a:r>
              <a:rPr lang="en" sz="1400">
                <a:solidFill>
                  <a:schemeClr val="dk1"/>
                </a:solidFill>
                <a:latin typeface="Calibri"/>
                <a:ea typeface="Calibri"/>
                <a:cs typeface="Calibri"/>
                <a:sym typeface="Calibri"/>
              </a:rPr>
              <a:t>implement tracking package system</a:t>
            </a:r>
          </a:p>
          <a:p>
            <a:pPr marL="0" marR="0" lvl="0" indent="0" algn="just" rtl="0">
              <a:lnSpc>
                <a:spcPct val="120000"/>
              </a:lnSpc>
              <a:spcBef>
                <a:spcPts val="0"/>
              </a:spcBef>
              <a:buNone/>
            </a:pPr>
            <a:endParaRPr sz="1400">
              <a:solidFill>
                <a:schemeClr val="dk1"/>
              </a:solidFill>
              <a:latin typeface="Calibri"/>
              <a:ea typeface="Calibri"/>
              <a:cs typeface="Calibri"/>
              <a:sym typeface="Calibri"/>
            </a:endParaRPr>
          </a:p>
        </p:txBody>
      </p:sp>
      <p:sp>
        <p:nvSpPr>
          <p:cNvPr id="722" name="Shape 722"/>
          <p:cNvSpPr/>
          <p:nvPr/>
        </p:nvSpPr>
        <p:spPr>
          <a:xfrm>
            <a:off x="4069474" y="1738447"/>
            <a:ext cx="1528200" cy="318549"/>
          </a:xfrm>
          <a:prstGeom prst="rect">
            <a:avLst/>
          </a:prstGeom>
          <a:noFill/>
          <a:ln>
            <a:noFill/>
          </a:ln>
        </p:spPr>
        <p:txBody>
          <a:bodyPr wrap="square" lIns="68575" tIns="34275" rIns="68575" bIns="34275" anchor="ctr" anchorCtr="0">
            <a:noAutofit/>
          </a:bodyPr>
          <a:lstStyle/>
          <a:p>
            <a:pPr marL="0" marR="0" lvl="0" indent="0" algn="just" rtl="0">
              <a:lnSpc>
                <a:spcPct val="120000"/>
              </a:lnSpc>
              <a:spcBef>
                <a:spcPts val="0"/>
              </a:spcBef>
              <a:buNone/>
            </a:pPr>
            <a:r>
              <a:rPr lang="en" sz="1400" b="1">
                <a:solidFill>
                  <a:schemeClr val="accent1"/>
                </a:solidFill>
                <a:latin typeface="Calibri"/>
                <a:ea typeface="Calibri"/>
                <a:cs typeface="Calibri"/>
                <a:sym typeface="Calibri"/>
              </a:rPr>
              <a:t>tracking</a:t>
            </a:r>
            <a:r>
              <a:rPr lang="en" sz="1400" b="1">
                <a:solidFill>
                  <a:srgbClr val="7B7B7B"/>
                </a:solidFill>
                <a:latin typeface="Calibri"/>
                <a:ea typeface="Calibri"/>
                <a:cs typeface="Calibri"/>
                <a:sym typeface="Calibri"/>
              </a:rPr>
              <a:t> </a:t>
            </a:r>
          </a:p>
        </p:txBody>
      </p:sp>
      <p:sp>
        <p:nvSpPr>
          <p:cNvPr id="723" name="Shape 723"/>
          <p:cNvSpPr/>
          <p:nvPr/>
        </p:nvSpPr>
        <p:spPr>
          <a:xfrm>
            <a:off x="5708078" y="1170788"/>
            <a:ext cx="1528200" cy="567848"/>
          </a:xfrm>
          <a:prstGeom prst="rect">
            <a:avLst/>
          </a:prstGeom>
          <a:noFill/>
          <a:ln>
            <a:noFill/>
          </a:ln>
        </p:spPr>
        <p:txBody>
          <a:bodyPr wrap="square" lIns="68575" tIns="34275" rIns="68575" bIns="34275" anchor="b" anchorCtr="0">
            <a:noAutofit/>
          </a:bodyPr>
          <a:lstStyle/>
          <a:p>
            <a:pPr marL="0" marR="0" lvl="0" indent="0" algn="just" rtl="0">
              <a:lnSpc>
                <a:spcPct val="120000"/>
              </a:lnSpc>
              <a:spcBef>
                <a:spcPts val="0"/>
              </a:spcBef>
              <a:buNone/>
            </a:pPr>
            <a:r>
              <a:rPr lang="en" sz="1400">
                <a:solidFill>
                  <a:schemeClr val="dk1"/>
                </a:solidFill>
                <a:latin typeface="Calibri"/>
                <a:ea typeface="Calibri"/>
                <a:cs typeface="Calibri"/>
                <a:sym typeface="Calibri"/>
              </a:rPr>
              <a:t>Lorem ipsum dolor sit amet,</a:t>
            </a:r>
          </a:p>
        </p:txBody>
      </p:sp>
      <p:sp>
        <p:nvSpPr>
          <p:cNvPr id="724" name="Shape 724"/>
          <p:cNvSpPr/>
          <p:nvPr/>
        </p:nvSpPr>
        <p:spPr>
          <a:xfrm>
            <a:off x="5708078" y="1738447"/>
            <a:ext cx="1528200" cy="318549"/>
          </a:xfrm>
          <a:prstGeom prst="rect">
            <a:avLst/>
          </a:prstGeom>
          <a:noFill/>
          <a:ln>
            <a:noFill/>
          </a:ln>
        </p:spPr>
        <p:txBody>
          <a:bodyPr wrap="square" lIns="68575" tIns="34275" rIns="68575" bIns="34275" anchor="ctr" anchorCtr="0">
            <a:noAutofit/>
          </a:bodyPr>
          <a:lstStyle/>
          <a:p>
            <a:pPr marL="0" marR="0" lvl="0" indent="0" algn="just" rtl="0">
              <a:lnSpc>
                <a:spcPct val="120000"/>
              </a:lnSpc>
              <a:spcBef>
                <a:spcPts val="0"/>
              </a:spcBef>
              <a:buNone/>
            </a:pPr>
            <a:r>
              <a:rPr lang="en" sz="1400" b="1">
                <a:solidFill>
                  <a:srgbClr val="C55A11"/>
                </a:solidFill>
                <a:latin typeface="Calibri"/>
                <a:ea typeface="Calibri"/>
                <a:cs typeface="Calibri"/>
                <a:sym typeface="Calibri"/>
              </a:rPr>
              <a:t>staff training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0"/>
                                        </p:tgtEl>
                                        <p:attrNameLst>
                                          <p:attrName>style.visibility</p:attrName>
                                        </p:attrNameLst>
                                      </p:cBhvr>
                                      <p:to>
                                        <p:strVal val="visible"/>
                                      </p:to>
                                    </p:set>
                                    <p:animEffect transition="in" filter="fade">
                                      <p:cBhvr>
                                        <p:cTn id="7" dur="500"/>
                                        <p:tgtEl>
                                          <p:spTgt spid="720"/>
                                        </p:tgtEl>
                                      </p:cBhvr>
                                    </p:animEffect>
                                  </p:childTnLst>
                                </p:cTn>
                              </p:par>
                              <p:par>
                                <p:cTn id="8" presetID="10" presetClass="entr" presetSubtype="0" fill="hold" nodeType="withEffect">
                                  <p:stCondLst>
                                    <p:cond delay="0"/>
                                  </p:stCondLst>
                                  <p:childTnLst>
                                    <p:set>
                                      <p:cBhvr>
                                        <p:cTn id="9" dur="1" fill="hold">
                                          <p:stCondLst>
                                            <p:cond delay="0"/>
                                          </p:stCondLst>
                                        </p:cTn>
                                        <p:tgtEl>
                                          <p:spTgt spid="719"/>
                                        </p:tgtEl>
                                        <p:attrNameLst>
                                          <p:attrName>style.visibility</p:attrName>
                                        </p:attrNameLst>
                                      </p:cBhvr>
                                      <p:to>
                                        <p:strVal val="visible"/>
                                      </p:to>
                                    </p:set>
                                    <p:animEffect transition="in" filter="fade">
                                      <p:cBhvr>
                                        <p:cTn id="10" dur="500"/>
                                        <p:tgtEl>
                                          <p:spTgt spid="7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0"/>
                                        </p:tgtEl>
                                        <p:attrNameLst>
                                          <p:attrName>style.visibility</p:attrName>
                                        </p:attrNameLst>
                                      </p:cBhvr>
                                      <p:to>
                                        <p:strVal val="visible"/>
                                      </p:to>
                                    </p:set>
                                    <p:animEffect transition="in" filter="fade">
                                      <p:cBhvr>
                                        <p:cTn id="15" dur="500"/>
                                        <p:tgtEl>
                                          <p:spTgt spid="710"/>
                                        </p:tgtEl>
                                      </p:cBhvr>
                                    </p:animEffect>
                                  </p:childTnLst>
                                </p:cTn>
                              </p:par>
                              <p:par>
                                <p:cTn id="16" presetID="10" presetClass="entr" presetSubtype="0" fill="hold" nodeType="withEffect">
                                  <p:stCondLst>
                                    <p:cond delay="0"/>
                                  </p:stCondLst>
                                  <p:childTnLst>
                                    <p:set>
                                      <p:cBhvr>
                                        <p:cTn id="17" dur="1" fill="hold">
                                          <p:stCondLst>
                                            <p:cond delay="0"/>
                                          </p:stCondLst>
                                        </p:cTn>
                                        <p:tgtEl>
                                          <p:spTgt spid="709"/>
                                        </p:tgtEl>
                                        <p:attrNameLst>
                                          <p:attrName>style.visibility</p:attrName>
                                        </p:attrNameLst>
                                      </p:cBhvr>
                                      <p:to>
                                        <p:strVal val="visible"/>
                                      </p:to>
                                    </p:set>
                                    <p:animEffect transition="in" filter="fade">
                                      <p:cBhvr>
                                        <p:cTn id="18" dur="500"/>
                                        <p:tgtEl>
                                          <p:spTgt spid="70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22"/>
                                        </p:tgtEl>
                                        <p:attrNameLst>
                                          <p:attrName>style.visibility</p:attrName>
                                        </p:attrNameLst>
                                      </p:cBhvr>
                                      <p:to>
                                        <p:strVal val="visible"/>
                                      </p:to>
                                    </p:set>
                                    <p:animEffect transition="in" filter="fade">
                                      <p:cBhvr>
                                        <p:cTn id="23" dur="500"/>
                                        <p:tgtEl>
                                          <p:spTgt spid="722"/>
                                        </p:tgtEl>
                                      </p:cBhvr>
                                    </p:animEffect>
                                  </p:childTnLst>
                                </p:cTn>
                              </p:par>
                              <p:par>
                                <p:cTn id="24" presetID="10" presetClass="entr" presetSubtype="0" fill="hold" nodeType="withEffect">
                                  <p:stCondLst>
                                    <p:cond delay="0"/>
                                  </p:stCondLst>
                                  <p:childTnLst>
                                    <p:set>
                                      <p:cBhvr>
                                        <p:cTn id="25" dur="1" fill="hold">
                                          <p:stCondLst>
                                            <p:cond delay="0"/>
                                          </p:stCondLst>
                                        </p:cTn>
                                        <p:tgtEl>
                                          <p:spTgt spid="721"/>
                                        </p:tgtEl>
                                        <p:attrNameLst>
                                          <p:attrName>style.visibility</p:attrName>
                                        </p:attrNameLst>
                                      </p:cBhvr>
                                      <p:to>
                                        <p:strVal val="visible"/>
                                      </p:to>
                                    </p:set>
                                    <p:animEffect transition="in" filter="fade">
                                      <p:cBhvr>
                                        <p:cTn id="26" dur="500"/>
                                        <p:tgtEl>
                                          <p:spTgt spid="7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18"/>
                                        </p:tgtEl>
                                        <p:attrNameLst>
                                          <p:attrName>style.visibility</p:attrName>
                                        </p:attrNameLst>
                                      </p:cBhvr>
                                      <p:to>
                                        <p:strVal val="visible"/>
                                      </p:to>
                                    </p:set>
                                    <p:animEffect transition="in" filter="fade">
                                      <p:cBhvr>
                                        <p:cTn id="31" dur="500"/>
                                        <p:tgtEl>
                                          <p:spTgt spid="718"/>
                                        </p:tgtEl>
                                      </p:cBhvr>
                                    </p:animEffect>
                                  </p:childTnLst>
                                </p:cTn>
                              </p:par>
                              <p:par>
                                <p:cTn id="32" presetID="10" presetClass="entr" presetSubtype="0" fill="hold" nodeType="withEffect">
                                  <p:stCondLst>
                                    <p:cond delay="0"/>
                                  </p:stCondLst>
                                  <p:childTnLst>
                                    <p:set>
                                      <p:cBhvr>
                                        <p:cTn id="33" dur="1" fill="hold">
                                          <p:stCondLst>
                                            <p:cond delay="0"/>
                                          </p:stCondLst>
                                        </p:cTn>
                                        <p:tgtEl>
                                          <p:spTgt spid="717"/>
                                        </p:tgtEl>
                                        <p:attrNameLst>
                                          <p:attrName>style.visibility</p:attrName>
                                        </p:attrNameLst>
                                      </p:cBhvr>
                                      <p:to>
                                        <p:strVal val="visible"/>
                                      </p:to>
                                    </p:set>
                                    <p:animEffect transition="in" filter="fade">
                                      <p:cBhvr>
                                        <p:cTn id="34" dur="500"/>
                                        <p:tgtEl>
                                          <p:spTgt spid="7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24"/>
                                        </p:tgtEl>
                                        <p:attrNameLst>
                                          <p:attrName>style.visibility</p:attrName>
                                        </p:attrNameLst>
                                      </p:cBhvr>
                                      <p:to>
                                        <p:strVal val="visible"/>
                                      </p:to>
                                    </p:set>
                                    <p:animEffect transition="in" filter="fade">
                                      <p:cBhvr>
                                        <p:cTn id="39" dur="500"/>
                                        <p:tgtEl>
                                          <p:spTgt spid="724"/>
                                        </p:tgtEl>
                                      </p:cBhvr>
                                    </p:animEffect>
                                  </p:childTnLst>
                                </p:cTn>
                              </p:par>
                              <p:par>
                                <p:cTn id="40" presetID="10" presetClass="entr" presetSubtype="0" fill="hold" nodeType="withEffect">
                                  <p:stCondLst>
                                    <p:cond delay="0"/>
                                  </p:stCondLst>
                                  <p:childTnLst>
                                    <p:set>
                                      <p:cBhvr>
                                        <p:cTn id="41" dur="1" fill="hold">
                                          <p:stCondLst>
                                            <p:cond delay="0"/>
                                          </p:stCondLst>
                                        </p:cTn>
                                        <p:tgtEl>
                                          <p:spTgt spid="723"/>
                                        </p:tgtEl>
                                        <p:attrNameLst>
                                          <p:attrName>style.visibility</p:attrName>
                                        </p:attrNameLst>
                                      </p:cBhvr>
                                      <p:to>
                                        <p:strVal val="visible"/>
                                      </p:to>
                                    </p:set>
                                    <p:animEffect transition="in" filter="fade">
                                      <p:cBhvr>
                                        <p:cTn id="42" dur="500"/>
                                        <p:tgtEl>
                                          <p:spTgt spid="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txBox="1">
            <a:spLocks noGrp="1"/>
          </p:cNvSpPr>
          <p:nvPr>
            <p:ph type="body" idx="1"/>
          </p:nvPr>
        </p:nvSpPr>
        <p:spPr>
          <a:xfrm>
            <a:off x="170259" y="892024"/>
            <a:ext cx="6518700" cy="452700"/>
          </a:xfrm>
          <a:prstGeom prst="rect">
            <a:avLst/>
          </a:prstGeom>
          <a:noFill/>
          <a:ln>
            <a:noFill/>
          </a:ln>
        </p:spPr>
        <p:txBody>
          <a:bodyPr wrap="square" lIns="68575" tIns="68575" rIns="68575" bIns="68575" anchor="t" anchorCtr="0">
            <a:noAutofit/>
          </a:bodyPr>
          <a:lstStyle/>
          <a:p>
            <a:pPr marL="215900" marR="0" lvl="0" indent="-139700" algn="l" rtl="0">
              <a:lnSpc>
                <a:spcPct val="90000"/>
              </a:lnSpc>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730" name="Shape 730"/>
          <p:cNvSpPr txBox="1">
            <a:spLocks noGrp="1"/>
          </p:cNvSpPr>
          <p:nvPr>
            <p:ph type="title"/>
          </p:nvPr>
        </p:nvSpPr>
        <p:spPr>
          <a:xfrm>
            <a:off x="170259" y="154483"/>
            <a:ext cx="5942700" cy="643050"/>
          </a:xfrm>
          <a:prstGeom prst="rect">
            <a:avLst/>
          </a:prstGeom>
          <a:noFill/>
          <a:ln>
            <a:noFill/>
          </a:ln>
        </p:spPr>
        <p:txBody>
          <a:bodyPr wrap="square" lIns="68575" tIns="68575" rIns="68575" bIns="68575" anchor="t" anchorCtr="0">
            <a:noAutofit/>
          </a:bodyPr>
          <a:lstStyle/>
          <a:p>
            <a:pPr marL="0" marR="0" lvl="0" indent="-63500" algn="l" rtl="0">
              <a:lnSpc>
                <a:spcPct val="90000"/>
              </a:lnSpc>
              <a:spcBef>
                <a:spcPts val="0"/>
              </a:spcBef>
              <a:buClr>
                <a:schemeClr val="dk1"/>
              </a:buClr>
              <a:buSzPts val="1000"/>
              <a:buFont typeface="Arial"/>
              <a:buNone/>
            </a:pPr>
            <a:r>
              <a:rPr lang="en" sz="2000">
                <a:latin typeface="Arial"/>
                <a:ea typeface="Arial"/>
                <a:cs typeface="Arial"/>
                <a:sym typeface="Arial"/>
              </a:rPr>
              <a:t>E</a:t>
            </a:r>
            <a:r>
              <a:rPr lang="en" sz="2000" b="1" i="0" u="none" strike="noStrike" cap="none">
                <a:solidFill>
                  <a:schemeClr val="dk1"/>
                </a:solidFill>
                <a:latin typeface="Arial"/>
                <a:ea typeface="Arial"/>
                <a:cs typeface="Arial"/>
                <a:sym typeface="Arial"/>
              </a:rPr>
              <a:t>xternal</a:t>
            </a:r>
          </a:p>
        </p:txBody>
      </p:sp>
      <p:sp>
        <p:nvSpPr>
          <p:cNvPr id="731" name="Shape 731"/>
          <p:cNvSpPr txBox="1">
            <a:spLocks noGrp="1"/>
          </p:cNvSpPr>
          <p:nvPr>
            <p:ph type="body" idx="2"/>
          </p:nvPr>
        </p:nvSpPr>
        <p:spPr>
          <a:xfrm>
            <a:off x="170259" y="1439362"/>
            <a:ext cx="6518700" cy="1988550"/>
          </a:xfrm>
          <a:prstGeom prst="rect">
            <a:avLst/>
          </a:prstGeom>
          <a:noFill/>
          <a:ln>
            <a:noFill/>
          </a:ln>
        </p:spPr>
        <p:txBody>
          <a:bodyPr wrap="square" lIns="68575" tIns="68575" rIns="68575" bIns="68575" anchor="t" anchorCtr="0">
            <a:noAutofit/>
          </a:bodyPr>
          <a:lstStyle/>
          <a:p>
            <a:pPr marL="0" marR="0" lvl="0" indent="6350" algn="l" rtl="0">
              <a:lnSpc>
                <a:spcPct val="80000"/>
              </a:lnSpc>
              <a:spcBef>
                <a:spcPts val="0"/>
              </a:spcBef>
              <a:buClr>
                <a:schemeClr val="dk1"/>
              </a:buClr>
              <a:buSzPts val="900"/>
              <a:buFont typeface="Arial"/>
              <a:buNone/>
            </a:pPr>
            <a:endParaRPr sz="1200" b="0" i="0" u="none" strike="noStrike" cap="none">
              <a:solidFill>
                <a:schemeClr val="dk1"/>
              </a:solidFill>
              <a:latin typeface="Arial"/>
              <a:ea typeface="Arial"/>
              <a:cs typeface="Arial"/>
              <a:sym typeface="Arial"/>
            </a:endParaRPr>
          </a:p>
        </p:txBody>
      </p:sp>
      <p:sp>
        <p:nvSpPr>
          <p:cNvPr id="732" name="Shape 732"/>
          <p:cNvSpPr txBox="1"/>
          <p:nvPr/>
        </p:nvSpPr>
        <p:spPr>
          <a:xfrm>
            <a:off x="7098506" y="276225"/>
            <a:ext cx="1791176" cy="276225"/>
          </a:xfrm>
          <a:prstGeom prst="rect">
            <a:avLst/>
          </a:prstGeom>
          <a:noFill/>
          <a:ln>
            <a:noFill/>
          </a:ln>
        </p:spPr>
        <p:txBody>
          <a:bodyPr wrap="square" lIns="68575" tIns="34275" rIns="68575" bIns="34275" anchor="t" anchorCtr="0">
            <a:noAutofit/>
          </a:bodyPr>
          <a:lstStyle/>
          <a:p>
            <a:pPr marL="0" marR="0" lvl="0" indent="0" algn="l" rtl="0">
              <a:spcBef>
                <a:spcPts val="0"/>
              </a:spcBef>
              <a:buNone/>
            </a:pPr>
            <a:r>
              <a:rPr lang="en" sz="1400">
                <a:solidFill>
                  <a:schemeClr val="dk1"/>
                </a:solidFill>
                <a:latin typeface="Calibri"/>
                <a:ea typeface="Calibri"/>
                <a:cs typeface="Calibri"/>
                <a:sym typeface="Calibri"/>
              </a:rPr>
              <a:t>Jiancheng Zhao </a:t>
            </a:r>
          </a:p>
        </p:txBody>
      </p:sp>
      <p:sp>
        <p:nvSpPr>
          <p:cNvPr id="733" name="Shape 733"/>
          <p:cNvSpPr/>
          <p:nvPr/>
        </p:nvSpPr>
        <p:spPr>
          <a:xfrm>
            <a:off x="1763966" y="1530516"/>
            <a:ext cx="463715" cy="463715"/>
          </a:xfrm>
          <a:prstGeom prst="rect">
            <a:avLst/>
          </a:prstGeom>
          <a:solidFill>
            <a:schemeClr val="accent1"/>
          </a:solidFill>
          <a:ln>
            <a:noFill/>
          </a:ln>
        </p:spPr>
        <p:txBody>
          <a:bodyPr wrap="square" lIns="0" tIns="0" rIns="0" bIns="0" anchor="ctr" anchorCtr="0">
            <a:noAutofit/>
          </a:bodyPr>
          <a:lstStyle/>
          <a:p>
            <a:pPr marL="0" marR="0" lvl="0" indent="0" algn="ctr" rtl="0">
              <a:lnSpc>
                <a:spcPct val="130000"/>
              </a:lnSpc>
              <a:spcBef>
                <a:spcPts val="0"/>
              </a:spcBef>
              <a:buNone/>
            </a:pPr>
            <a:r>
              <a:rPr lang="en" sz="1500" b="1">
                <a:solidFill>
                  <a:schemeClr val="lt1"/>
                </a:solidFill>
                <a:latin typeface="Calibri"/>
                <a:ea typeface="Calibri"/>
                <a:cs typeface="Calibri"/>
                <a:sym typeface="Calibri"/>
              </a:rPr>
              <a:t>1</a:t>
            </a:r>
          </a:p>
        </p:txBody>
      </p:sp>
      <p:cxnSp>
        <p:nvCxnSpPr>
          <p:cNvPr id="734" name="Shape 734"/>
          <p:cNvCxnSpPr/>
          <p:nvPr/>
        </p:nvCxnSpPr>
        <p:spPr>
          <a:xfrm>
            <a:off x="2241592" y="1419225"/>
            <a:ext cx="0" cy="2865752"/>
          </a:xfrm>
          <a:prstGeom prst="straightConnector1">
            <a:avLst/>
          </a:prstGeom>
          <a:noFill/>
          <a:ln w="38100" cap="flat" cmpd="sng">
            <a:solidFill>
              <a:srgbClr val="9CC2E5"/>
            </a:solidFill>
            <a:prstDash val="solid"/>
            <a:miter lim="800000"/>
            <a:headEnd type="none" w="med" len="med"/>
            <a:tailEnd type="none" w="med" len="med"/>
          </a:ln>
        </p:spPr>
      </p:cxnSp>
      <p:sp>
        <p:nvSpPr>
          <p:cNvPr id="735" name="Shape 735"/>
          <p:cNvSpPr/>
          <p:nvPr/>
        </p:nvSpPr>
        <p:spPr>
          <a:xfrm>
            <a:off x="331168" y="1560093"/>
            <a:ext cx="1418886" cy="404561"/>
          </a:xfrm>
          <a:prstGeom prst="rect">
            <a:avLst/>
          </a:prstGeom>
          <a:noFill/>
          <a:ln>
            <a:noFill/>
          </a:ln>
        </p:spPr>
        <p:txBody>
          <a:bodyPr wrap="square" lIns="68575" tIns="34275" rIns="68575" bIns="34275" anchor="ctr" anchorCtr="0">
            <a:noAutofit/>
          </a:bodyPr>
          <a:lstStyle/>
          <a:p>
            <a:pPr marL="0" marR="0" lvl="0" indent="0" algn="just" rtl="0">
              <a:spcBef>
                <a:spcPts val="0"/>
              </a:spcBef>
              <a:buNone/>
            </a:pPr>
            <a:r>
              <a:rPr lang="en" sz="1400">
                <a:solidFill>
                  <a:srgbClr val="2E75B5"/>
                </a:solidFill>
                <a:latin typeface="Calibri"/>
                <a:ea typeface="Calibri"/>
                <a:cs typeface="Calibri"/>
                <a:sym typeface="Calibri"/>
              </a:rPr>
              <a:t>customer survey</a:t>
            </a:r>
          </a:p>
        </p:txBody>
      </p:sp>
      <p:sp>
        <p:nvSpPr>
          <p:cNvPr id="736" name="Shape 736"/>
          <p:cNvSpPr/>
          <p:nvPr/>
        </p:nvSpPr>
        <p:spPr>
          <a:xfrm>
            <a:off x="335000" y="2126608"/>
            <a:ext cx="1709240" cy="2285772"/>
          </a:xfrm>
          <a:prstGeom prst="rect">
            <a:avLst/>
          </a:prstGeom>
          <a:noFill/>
          <a:ln>
            <a:noFill/>
          </a:ln>
        </p:spPr>
        <p:txBody>
          <a:bodyPr wrap="square" lIns="68575" tIns="34275" rIns="68575" bIns="34275" anchor="t" anchorCtr="0">
            <a:noAutofit/>
          </a:bodyPr>
          <a:lstStyle/>
          <a:p>
            <a:pPr marL="0" marR="0" lvl="0" indent="0" algn="l" rtl="0">
              <a:lnSpc>
                <a:spcPct val="120000"/>
              </a:lnSpc>
              <a:spcBef>
                <a:spcPts val="0"/>
              </a:spcBef>
              <a:buNone/>
            </a:pPr>
            <a:r>
              <a:rPr lang="en" sz="1400">
                <a:solidFill>
                  <a:schemeClr val="dk1"/>
                </a:solidFill>
                <a:latin typeface="Calibri"/>
                <a:ea typeface="Calibri"/>
                <a:cs typeface="Calibri"/>
                <a:sym typeface="Calibri"/>
              </a:rPr>
              <a:t>do customer survey or buy study from others </a:t>
            </a:r>
          </a:p>
          <a:p>
            <a:pPr marL="0" marR="0" lvl="0" indent="0" algn="l" rtl="0">
              <a:lnSpc>
                <a:spcPct val="120000"/>
              </a:lnSpc>
              <a:spcBef>
                <a:spcPts val="0"/>
              </a:spcBef>
              <a:buNone/>
            </a:pPr>
            <a:r>
              <a:rPr lang="en" sz="1400">
                <a:solidFill>
                  <a:schemeClr val="dk1"/>
                </a:solidFill>
                <a:latin typeface="Calibri"/>
                <a:ea typeface="Calibri"/>
                <a:cs typeface="Calibri"/>
                <a:sym typeface="Calibri"/>
              </a:rPr>
              <a:t>build up feedback system and treat it seriously</a:t>
            </a:r>
          </a:p>
        </p:txBody>
      </p:sp>
      <p:sp>
        <p:nvSpPr>
          <p:cNvPr id="737" name="Shape 737"/>
          <p:cNvSpPr/>
          <p:nvPr/>
        </p:nvSpPr>
        <p:spPr>
          <a:xfrm>
            <a:off x="3876628" y="1530516"/>
            <a:ext cx="463715" cy="463715"/>
          </a:xfrm>
          <a:prstGeom prst="rect">
            <a:avLst/>
          </a:prstGeom>
          <a:solidFill>
            <a:schemeClr val="accent2"/>
          </a:solidFill>
          <a:ln>
            <a:noFill/>
          </a:ln>
        </p:spPr>
        <p:txBody>
          <a:bodyPr wrap="square" lIns="0" tIns="0" rIns="0" bIns="0" anchor="ctr" anchorCtr="0">
            <a:noAutofit/>
          </a:bodyPr>
          <a:lstStyle/>
          <a:p>
            <a:pPr marL="0" marR="0" lvl="0" indent="0" algn="ctr" rtl="0">
              <a:lnSpc>
                <a:spcPct val="130000"/>
              </a:lnSpc>
              <a:spcBef>
                <a:spcPts val="0"/>
              </a:spcBef>
              <a:buNone/>
            </a:pPr>
            <a:r>
              <a:rPr lang="en" sz="1500" b="1">
                <a:solidFill>
                  <a:schemeClr val="lt1"/>
                </a:solidFill>
                <a:latin typeface="Calibri"/>
                <a:ea typeface="Calibri"/>
                <a:cs typeface="Calibri"/>
                <a:sym typeface="Calibri"/>
              </a:rPr>
              <a:t>2</a:t>
            </a:r>
          </a:p>
        </p:txBody>
      </p:sp>
      <p:cxnSp>
        <p:nvCxnSpPr>
          <p:cNvPr id="738" name="Shape 738"/>
          <p:cNvCxnSpPr/>
          <p:nvPr/>
        </p:nvCxnSpPr>
        <p:spPr>
          <a:xfrm>
            <a:off x="4354255" y="1419225"/>
            <a:ext cx="0" cy="2865752"/>
          </a:xfrm>
          <a:prstGeom prst="straightConnector1">
            <a:avLst/>
          </a:prstGeom>
          <a:noFill/>
          <a:ln w="38100" cap="flat" cmpd="sng">
            <a:solidFill>
              <a:srgbClr val="F4B081"/>
            </a:solidFill>
            <a:prstDash val="solid"/>
            <a:miter lim="800000"/>
            <a:headEnd type="none" w="med" len="med"/>
            <a:tailEnd type="none" w="med" len="med"/>
          </a:ln>
        </p:spPr>
      </p:cxnSp>
      <p:sp>
        <p:nvSpPr>
          <p:cNvPr id="739" name="Shape 739"/>
          <p:cNvSpPr/>
          <p:nvPr/>
        </p:nvSpPr>
        <p:spPr>
          <a:xfrm>
            <a:off x="2443639" y="1560195"/>
            <a:ext cx="1418749" cy="566261"/>
          </a:xfrm>
          <a:prstGeom prst="rect">
            <a:avLst/>
          </a:prstGeom>
          <a:noFill/>
          <a:ln>
            <a:noFill/>
          </a:ln>
        </p:spPr>
        <p:txBody>
          <a:bodyPr wrap="square" lIns="68575" tIns="34275" rIns="68575" bIns="34275" anchor="ctr" anchorCtr="0">
            <a:noAutofit/>
          </a:bodyPr>
          <a:lstStyle/>
          <a:p>
            <a:pPr marL="0" marR="0" lvl="0" indent="0" algn="just" rtl="0">
              <a:spcBef>
                <a:spcPts val="0"/>
              </a:spcBef>
              <a:buNone/>
            </a:pPr>
            <a:r>
              <a:rPr lang="en" sz="1400">
                <a:solidFill>
                  <a:srgbClr val="C55A11"/>
                </a:solidFill>
                <a:latin typeface="Calibri"/>
                <a:ea typeface="Calibri"/>
                <a:cs typeface="Calibri"/>
                <a:sym typeface="Calibri"/>
              </a:rPr>
              <a:t>refresh brand awareness</a:t>
            </a:r>
          </a:p>
        </p:txBody>
      </p:sp>
      <p:sp>
        <p:nvSpPr>
          <p:cNvPr id="740" name="Shape 740"/>
          <p:cNvSpPr/>
          <p:nvPr/>
        </p:nvSpPr>
        <p:spPr>
          <a:xfrm>
            <a:off x="2447662" y="2126608"/>
            <a:ext cx="1709240" cy="2285772"/>
          </a:xfrm>
          <a:prstGeom prst="rect">
            <a:avLst/>
          </a:prstGeom>
          <a:noFill/>
          <a:ln>
            <a:noFill/>
          </a:ln>
        </p:spPr>
        <p:txBody>
          <a:bodyPr wrap="square" lIns="68575" tIns="34275" rIns="68575" bIns="34275" anchor="t" anchorCtr="0">
            <a:noAutofit/>
          </a:bodyPr>
          <a:lstStyle/>
          <a:p>
            <a:pPr marL="0" marR="0" lvl="0" indent="0" algn="l" rtl="0">
              <a:lnSpc>
                <a:spcPct val="120000"/>
              </a:lnSpc>
              <a:spcBef>
                <a:spcPts val="0"/>
              </a:spcBef>
              <a:buNone/>
            </a:pPr>
            <a:r>
              <a:rPr lang="en" sz="1400">
                <a:solidFill>
                  <a:schemeClr val="dk1"/>
                </a:solidFill>
                <a:latin typeface="Calibri"/>
                <a:ea typeface="Calibri"/>
                <a:cs typeface="Calibri"/>
                <a:sym typeface="Calibri"/>
              </a:rPr>
              <a:t>let customers know the difference from before and our new  advantages</a:t>
            </a:r>
          </a:p>
        </p:txBody>
      </p:sp>
      <p:sp>
        <p:nvSpPr>
          <p:cNvPr id="741" name="Shape 741"/>
          <p:cNvSpPr/>
          <p:nvPr/>
        </p:nvSpPr>
        <p:spPr>
          <a:xfrm>
            <a:off x="5985458" y="1530516"/>
            <a:ext cx="463715" cy="463715"/>
          </a:xfrm>
          <a:prstGeom prst="rect">
            <a:avLst/>
          </a:prstGeom>
          <a:solidFill>
            <a:schemeClr val="accent3"/>
          </a:solidFill>
          <a:ln>
            <a:noFill/>
          </a:ln>
        </p:spPr>
        <p:txBody>
          <a:bodyPr wrap="square" lIns="0" tIns="0" rIns="0" bIns="0" anchor="ctr" anchorCtr="0">
            <a:noAutofit/>
          </a:bodyPr>
          <a:lstStyle/>
          <a:p>
            <a:pPr marL="0" marR="0" lvl="0" indent="0" algn="ctr" rtl="0">
              <a:lnSpc>
                <a:spcPct val="130000"/>
              </a:lnSpc>
              <a:spcBef>
                <a:spcPts val="0"/>
              </a:spcBef>
              <a:buNone/>
            </a:pPr>
            <a:r>
              <a:rPr lang="en" sz="1500" b="1">
                <a:solidFill>
                  <a:schemeClr val="lt1"/>
                </a:solidFill>
                <a:latin typeface="Calibri"/>
                <a:ea typeface="Calibri"/>
                <a:cs typeface="Calibri"/>
                <a:sym typeface="Calibri"/>
              </a:rPr>
              <a:t>3</a:t>
            </a:r>
          </a:p>
        </p:txBody>
      </p:sp>
      <p:cxnSp>
        <p:nvCxnSpPr>
          <p:cNvPr id="742" name="Shape 742"/>
          <p:cNvCxnSpPr/>
          <p:nvPr/>
        </p:nvCxnSpPr>
        <p:spPr>
          <a:xfrm>
            <a:off x="6463085" y="1419225"/>
            <a:ext cx="0" cy="2865752"/>
          </a:xfrm>
          <a:prstGeom prst="straightConnector1">
            <a:avLst/>
          </a:prstGeom>
          <a:noFill/>
          <a:ln w="38100" cap="flat" cmpd="sng">
            <a:solidFill>
              <a:srgbClr val="C9C9C9"/>
            </a:solidFill>
            <a:prstDash val="solid"/>
            <a:miter lim="800000"/>
            <a:headEnd type="none" w="med" len="med"/>
            <a:tailEnd type="none" w="med" len="med"/>
          </a:ln>
        </p:spPr>
      </p:cxnSp>
      <p:sp>
        <p:nvSpPr>
          <p:cNvPr id="743" name="Shape 743"/>
          <p:cNvSpPr/>
          <p:nvPr/>
        </p:nvSpPr>
        <p:spPr>
          <a:xfrm>
            <a:off x="4556493" y="1560093"/>
            <a:ext cx="1428965" cy="404561"/>
          </a:xfrm>
          <a:prstGeom prst="rect">
            <a:avLst/>
          </a:prstGeom>
          <a:noFill/>
          <a:ln>
            <a:noFill/>
          </a:ln>
        </p:spPr>
        <p:txBody>
          <a:bodyPr wrap="square" lIns="68575" tIns="34275" rIns="68575" bIns="34275" anchor="ctr" anchorCtr="0">
            <a:noAutofit/>
          </a:bodyPr>
          <a:lstStyle/>
          <a:p>
            <a:pPr marL="0" marR="0" lvl="0" indent="0" algn="just" rtl="0">
              <a:spcBef>
                <a:spcPts val="0"/>
              </a:spcBef>
              <a:buNone/>
            </a:pPr>
            <a:r>
              <a:rPr lang="en" sz="1400">
                <a:solidFill>
                  <a:srgbClr val="7B7B7B"/>
                </a:solidFill>
                <a:latin typeface="Calibri"/>
                <a:ea typeface="Calibri"/>
                <a:cs typeface="Calibri"/>
                <a:sym typeface="Calibri"/>
              </a:rPr>
              <a:t>promotion</a:t>
            </a:r>
          </a:p>
        </p:txBody>
      </p:sp>
      <p:sp>
        <p:nvSpPr>
          <p:cNvPr id="744" name="Shape 744"/>
          <p:cNvSpPr/>
          <p:nvPr/>
        </p:nvSpPr>
        <p:spPr>
          <a:xfrm>
            <a:off x="4556491" y="2126608"/>
            <a:ext cx="1709240" cy="2285772"/>
          </a:xfrm>
          <a:prstGeom prst="rect">
            <a:avLst/>
          </a:prstGeom>
          <a:noFill/>
          <a:ln>
            <a:noFill/>
          </a:ln>
        </p:spPr>
        <p:txBody>
          <a:bodyPr wrap="square" lIns="68575" tIns="34275" rIns="68575" bIns="34275" anchor="t" anchorCtr="0">
            <a:noAutofit/>
          </a:bodyPr>
          <a:lstStyle/>
          <a:p>
            <a:pPr marL="0" marR="0" lvl="0" indent="0" algn="l" rtl="0">
              <a:lnSpc>
                <a:spcPct val="120000"/>
              </a:lnSpc>
              <a:spcBef>
                <a:spcPts val="0"/>
              </a:spcBef>
              <a:buNone/>
            </a:pPr>
            <a:r>
              <a:rPr lang="en" sz="1400">
                <a:solidFill>
                  <a:schemeClr val="dk1"/>
                </a:solidFill>
                <a:latin typeface="Calibri"/>
                <a:ea typeface="Calibri"/>
                <a:cs typeface="Calibri"/>
                <a:sym typeface="Calibri"/>
              </a:rPr>
              <a:t>popularize</a:t>
            </a:r>
          </a:p>
          <a:p>
            <a:pPr marL="0" marR="0" lvl="0" indent="0" algn="l" rtl="0">
              <a:lnSpc>
                <a:spcPct val="120000"/>
              </a:lnSpc>
              <a:spcBef>
                <a:spcPts val="0"/>
              </a:spcBef>
              <a:buNone/>
            </a:pPr>
            <a:r>
              <a:rPr lang="en" sz="1400">
                <a:solidFill>
                  <a:schemeClr val="dk1"/>
                </a:solidFill>
                <a:latin typeface="Calibri"/>
                <a:ea typeface="Calibri"/>
                <a:cs typeface="Calibri"/>
                <a:sym typeface="Calibri"/>
              </a:rPr>
              <a:t>impress and interact with the customers</a:t>
            </a:r>
          </a:p>
        </p:txBody>
      </p:sp>
      <p:sp>
        <p:nvSpPr>
          <p:cNvPr id="745" name="Shape 745"/>
          <p:cNvSpPr/>
          <p:nvPr/>
        </p:nvSpPr>
        <p:spPr>
          <a:xfrm>
            <a:off x="8094287" y="1530516"/>
            <a:ext cx="463715" cy="463715"/>
          </a:xfrm>
          <a:prstGeom prst="rect">
            <a:avLst/>
          </a:prstGeom>
          <a:solidFill>
            <a:schemeClr val="accent4"/>
          </a:solidFill>
          <a:ln>
            <a:noFill/>
          </a:ln>
        </p:spPr>
        <p:txBody>
          <a:bodyPr wrap="square" lIns="0" tIns="0" rIns="0" bIns="0" anchor="ctr" anchorCtr="0">
            <a:noAutofit/>
          </a:bodyPr>
          <a:lstStyle/>
          <a:p>
            <a:pPr marL="0" marR="0" lvl="0" indent="0" algn="ctr" rtl="0">
              <a:lnSpc>
                <a:spcPct val="130000"/>
              </a:lnSpc>
              <a:spcBef>
                <a:spcPts val="0"/>
              </a:spcBef>
              <a:buNone/>
            </a:pPr>
            <a:r>
              <a:rPr lang="en" sz="1500" b="1">
                <a:solidFill>
                  <a:schemeClr val="lt1"/>
                </a:solidFill>
                <a:latin typeface="Calibri"/>
                <a:ea typeface="Calibri"/>
                <a:cs typeface="Calibri"/>
                <a:sym typeface="Calibri"/>
              </a:rPr>
              <a:t>4</a:t>
            </a:r>
          </a:p>
        </p:txBody>
      </p:sp>
      <p:cxnSp>
        <p:nvCxnSpPr>
          <p:cNvPr id="746" name="Shape 746"/>
          <p:cNvCxnSpPr/>
          <p:nvPr/>
        </p:nvCxnSpPr>
        <p:spPr>
          <a:xfrm>
            <a:off x="8571913" y="1419225"/>
            <a:ext cx="0" cy="2865752"/>
          </a:xfrm>
          <a:prstGeom prst="straightConnector1">
            <a:avLst/>
          </a:prstGeom>
          <a:noFill/>
          <a:ln w="38100" cap="flat" cmpd="sng">
            <a:solidFill>
              <a:srgbClr val="FFD966"/>
            </a:solidFill>
            <a:prstDash val="solid"/>
            <a:miter lim="800000"/>
            <a:headEnd type="none" w="med" len="med"/>
            <a:tailEnd type="none" w="med" len="med"/>
          </a:ln>
        </p:spPr>
      </p:cxnSp>
      <p:sp>
        <p:nvSpPr>
          <p:cNvPr id="747" name="Shape 747"/>
          <p:cNvSpPr/>
          <p:nvPr/>
        </p:nvSpPr>
        <p:spPr>
          <a:xfrm>
            <a:off x="6463189" y="1530668"/>
            <a:ext cx="1631156" cy="566261"/>
          </a:xfrm>
          <a:prstGeom prst="rect">
            <a:avLst/>
          </a:prstGeom>
          <a:noFill/>
          <a:ln>
            <a:noFill/>
          </a:ln>
        </p:spPr>
        <p:txBody>
          <a:bodyPr wrap="square" lIns="68575" tIns="34275" rIns="68575" bIns="34275" anchor="ctr" anchorCtr="0">
            <a:noAutofit/>
          </a:bodyPr>
          <a:lstStyle/>
          <a:p>
            <a:pPr marL="0" marR="0" lvl="0" indent="0" algn="l" rtl="0">
              <a:spcBef>
                <a:spcPts val="0"/>
              </a:spcBef>
              <a:buNone/>
            </a:pPr>
            <a:r>
              <a:rPr lang="en" sz="1400">
                <a:solidFill>
                  <a:srgbClr val="BF9000"/>
                </a:solidFill>
                <a:latin typeface="Calibri"/>
                <a:ea typeface="Calibri"/>
                <a:cs typeface="Calibri"/>
                <a:sym typeface="Calibri"/>
              </a:rPr>
              <a:t>further development</a:t>
            </a:r>
          </a:p>
        </p:txBody>
      </p:sp>
      <p:sp>
        <p:nvSpPr>
          <p:cNvPr id="748" name="Shape 748"/>
          <p:cNvSpPr/>
          <p:nvPr/>
        </p:nvSpPr>
        <p:spPr>
          <a:xfrm>
            <a:off x="6665320" y="2126608"/>
            <a:ext cx="1709240" cy="2285772"/>
          </a:xfrm>
          <a:prstGeom prst="rect">
            <a:avLst/>
          </a:prstGeom>
          <a:noFill/>
          <a:ln>
            <a:noFill/>
          </a:ln>
        </p:spPr>
        <p:txBody>
          <a:bodyPr wrap="square" lIns="68575" tIns="34275" rIns="68575" bIns="34275" anchor="t" anchorCtr="0">
            <a:noAutofit/>
          </a:bodyPr>
          <a:lstStyle/>
          <a:p>
            <a:pPr marL="0" marR="0" lvl="0" indent="0" algn="l" rtl="0">
              <a:lnSpc>
                <a:spcPct val="120000"/>
              </a:lnSpc>
              <a:spcBef>
                <a:spcPts val="0"/>
              </a:spcBef>
              <a:buNone/>
            </a:pPr>
            <a:r>
              <a:rPr lang="en" sz="1400">
                <a:solidFill>
                  <a:schemeClr val="dk1"/>
                </a:solidFill>
                <a:latin typeface="Calibri"/>
                <a:ea typeface="Calibri"/>
                <a:cs typeface="Calibri"/>
                <a:sym typeface="Calibri"/>
              </a:rPr>
              <a:t>stay with the fashion and newest technology</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title"/>
          </p:nvPr>
        </p:nvSpPr>
        <p:spPr>
          <a:xfrm>
            <a:off x="463802" y="2370750"/>
            <a:ext cx="8216400" cy="402000"/>
          </a:xfrm>
          <a:prstGeom prst="rect">
            <a:avLst/>
          </a:prstGeom>
        </p:spPr>
        <p:txBody>
          <a:bodyPr wrap="square" lIns="91425" tIns="91425" rIns="91425" bIns="91425" anchor="t" anchorCtr="0">
            <a:noAutofit/>
          </a:bodyPr>
          <a:lstStyle/>
          <a:p>
            <a:pPr marL="0" lvl="0" indent="0" algn="ctr">
              <a:spcBef>
                <a:spcPts val="0"/>
              </a:spcBef>
              <a:buNone/>
            </a:pPr>
            <a:r>
              <a:rPr lang="en"/>
              <a:t>Measurement and Metrics</a:t>
            </a:r>
          </a:p>
        </p:txBody>
      </p:sp>
      <p:sp>
        <p:nvSpPr>
          <p:cNvPr id="754" name="Shape 754"/>
          <p:cNvSpPr txBox="1"/>
          <p:nvPr/>
        </p:nvSpPr>
        <p:spPr>
          <a:xfrm>
            <a:off x="6778375" y="1134700"/>
            <a:ext cx="2202300" cy="343500"/>
          </a:xfrm>
          <a:prstGeom prst="rect">
            <a:avLst/>
          </a:prstGeom>
          <a:noFill/>
          <a:ln>
            <a:noFill/>
          </a:ln>
        </p:spPr>
        <p:txBody>
          <a:bodyPr wrap="square" lIns="91425" tIns="91425" rIns="91425" bIns="91425" anchor="t" anchorCtr="0">
            <a:noAutofit/>
          </a:bodyPr>
          <a:lstStyle/>
          <a:p>
            <a:pPr marL="0" lvl="0" indent="0">
              <a:spcBef>
                <a:spcPts val="0"/>
              </a:spcBef>
              <a:buNone/>
            </a:pPr>
            <a:r>
              <a:rPr lang="en"/>
              <a:t>Akshay Mulay</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a:spLocks noGrp="1"/>
          </p:cNvSpPr>
          <p:nvPr>
            <p:ph type="body" idx="1"/>
          </p:nvPr>
        </p:nvSpPr>
        <p:spPr>
          <a:xfrm>
            <a:off x="227012" y="1189365"/>
            <a:ext cx="8691600" cy="603600"/>
          </a:xfrm>
          <a:prstGeom prst="rect">
            <a:avLst/>
          </a:prstGeom>
        </p:spPr>
        <p:txBody>
          <a:bodyPr wrap="square" lIns="91425" tIns="91425" rIns="91425" bIns="91425" anchor="ctr" anchorCtr="0">
            <a:noAutofit/>
          </a:bodyPr>
          <a:lstStyle/>
          <a:p>
            <a:pPr marL="0" lvl="0" indent="0">
              <a:spcBef>
                <a:spcPts val="0"/>
              </a:spcBef>
              <a:buNone/>
            </a:pPr>
            <a:endParaRPr/>
          </a:p>
        </p:txBody>
      </p:sp>
      <p:sp>
        <p:nvSpPr>
          <p:cNvPr id="760" name="Shape 760"/>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761" name="Shape 761"/>
          <p:cNvSpPr txBox="1">
            <a:spLocks noGrp="1"/>
          </p:cNvSpPr>
          <p:nvPr>
            <p:ph type="body" idx="2"/>
          </p:nvPr>
        </p:nvSpPr>
        <p:spPr>
          <a:xfrm>
            <a:off x="227012" y="1919150"/>
            <a:ext cx="8691600" cy="2651400"/>
          </a:xfrm>
          <a:prstGeom prst="rect">
            <a:avLst/>
          </a:prstGeom>
        </p:spPr>
        <p:txBody>
          <a:bodyPr wrap="square" lIns="91425" tIns="91425" rIns="91425" bIns="91425" anchor="t" anchorCtr="0">
            <a:noAutofit/>
          </a:bodyPr>
          <a:lstStyle/>
          <a:p>
            <a:pPr marL="285750" lvl="0" indent="-57150">
              <a:spcBef>
                <a:spcPts val="0"/>
              </a:spcBef>
              <a:buNone/>
            </a:pPr>
            <a:endParaRPr/>
          </a:p>
        </p:txBody>
      </p:sp>
      <p:pic>
        <p:nvPicPr>
          <p:cNvPr id="762" name="Shape 762"/>
          <p:cNvPicPr preferRelativeResize="0">
            <a:picLocks noGrp="1"/>
          </p:cNvPicPr>
          <p:nvPr>
            <p:ph type="body" idx="1"/>
          </p:nvPr>
        </p:nvPicPr>
        <p:blipFill rotWithShape="1">
          <a:blip r:embed="rId3">
            <a:alphaModFix/>
          </a:blip>
          <a:srcRect/>
          <a:stretch/>
        </p:blipFill>
        <p:spPr>
          <a:xfrm>
            <a:off x="227000" y="205975"/>
            <a:ext cx="7974600" cy="4364700"/>
          </a:xfrm>
          <a:prstGeom prst="rect">
            <a:avLst/>
          </a:prstGeom>
          <a:noFill/>
          <a:ln>
            <a:noFill/>
          </a:ln>
        </p:spPr>
      </p:pic>
      <p:sp>
        <p:nvSpPr>
          <p:cNvPr id="763" name="Shape 763"/>
          <p:cNvSpPr txBox="1"/>
          <p:nvPr/>
        </p:nvSpPr>
        <p:spPr>
          <a:xfrm>
            <a:off x="6778375" y="1134700"/>
            <a:ext cx="2202300" cy="343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
        <p:nvSpPr>
          <p:cNvPr id="764" name="Shape 764"/>
          <p:cNvSpPr txBox="1"/>
          <p:nvPr/>
        </p:nvSpPr>
        <p:spPr>
          <a:xfrm>
            <a:off x="8201600" y="719700"/>
            <a:ext cx="2202300" cy="343500"/>
          </a:xfrm>
          <a:prstGeom prst="rect">
            <a:avLst/>
          </a:prstGeom>
          <a:noFill/>
          <a:ln>
            <a:noFill/>
          </a:ln>
        </p:spPr>
        <p:txBody>
          <a:bodyPr wrap="square" lIns="91425" tIns="91425" rIns="91425" bIns="91425" anchor="t" anchorCtr="0">
            <a:noAutofit/>
          </a:bodyPr>
          <a:lstStyle/>
          <a:p>
            <a:pPr marL="0" lvl="0" indent="0">
              <a:spcBef>
                <a:spcPts val="0"/>
              </a:spcBef>
              <a:buNone/>
            </a:pPr>
            <a:r>
              <a:rPr lang="en"/>
              <a:t>Akshay</a:t>
            </a:r>
          </a:p>
          <a:p>
            <a:pPr marL="0" lvl="0" indent="0" rtl="0">
              <a:spcBef>
                <a:spcPts val="0"/>
              </a:spcBef>
              <a:buNone/>
            </a:pPr>
            <a:r>
              <a:rPr lang="en"/>
              <a:t>Mulay</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Shape 769"/>
          <p:cNvSpPr txBox="1">
            <a:spLocks noGrp="1"/>
          </p:cNvSpPr>
          <p:nvPr>
            <p:ph type="title"/>
          </p:nvPr>
        </p:nvSpPr>
        <p:spPr>
          <a:xfrm>
            <a:off x="628650" y="273844"/>
            <a:ext cx="7886700" cy="994200"/>
          </a:xfrm>
          <a:prstGeom prst="rect">
            <a:avLst/>
          </a:prstGeom>
          <a:noFill/>
          <a:ln>
            <a:noFill/>
          </a:ln>
        </p:spPr>
        <p:txBody>
          <a:bodyPr wrap="square" lIns="68575" tIns="34275" rIns="68575" bIns="34275" anchor="ctr" anchorCtr="0">
            <a:noAutofit/>
          </a:bodyPr>
          <a:lstStyle/>
          <a:p>
            <a:pPr marL="0" marR="0" lvl="0" indent="-209550" algn="l" rtl="0">
              <a:lnSpc>
                <a:spcPct val="90000"/>
              </a:lnSpc>
              <a:spcBef>
                <a:spcPts val="0"/>
              </a:spcBef>
              <a:buClr>
                <a:schemeClr val="dk1"/>
              </a:buClr>
              <a:buSzPts val="3300"/>
              <a:buFont typeface="Calibri"/>
              <a:buNone/>
            </a:pPr>
            <a:r>
              <a:rPr lang="en" sz="3300" i="0" u="none" strike="noStrike" cap="none">
                <a:solidFill>
                  <a:schemeClr val="dk1"/>
                </a:solidFill>
                <a:latin typeface="Calibri"/>
                <a:ea typeface="Calibri"/>
                <a:cs typeface="Calibri"/>
                <a:sym typeface="Calibri"/>
              </a:rPr>
              <a:t>Financials</a:t>
            </a:r>
          </a:p>
        </p:txBody>
      </p:sp>
      <p:pic>
        <p:nvPicPr>
          <p:cNvPr id="770" name="Shape 770"/>
          <p:cNvPicPr preferRelativeResize="0">
            <a:picLocks noGrp="1"/>
          </p:cNvPicPr>
          <p:nvPr>
            <p:ph type="body" idx="1"/>
          </p:nvPr>
        </p:nvPicPr>
        <p:blipFill rotWithShape="1">
          <a:blip r:embed="rId3">
            <a:alphaModFix/>
          </a:blip>
          <a:srcRect/>
          <a:stretch/>
        </p:blipFill>
        <p:spPr>
          <a:xfrm>
            <a:off x="2128838" y="1369219"/>
            <a:ext cx="4564800" cy="3263400"/>
          </a:xfrm>
          <a:prstGeom prst="rect">
            <a:avLst/>
          </a:prstGeom>
          <a:noFill/>
          <a:ln>
            <a:noFill/>
          </a:ln>
        </p:spPr>
      </p:pic>
      <p:sp>
        <p:nvSpPr>
          <p:cNvPr id="771" name="Shape 771"/>
          <p:cNvSpPr txBox="1"/>
          <p:nvPr/>
        </p:nvSpPr>
        <p:spPr>
          <a:xfrm>
            <a:off x="6778375" y="1134700"/>
            <a:ext cx="2202300" cy="343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a:spcBef>
                <a:spcPts val="0"/>
              </a:spcBef>
              <a:buNone/>
            </a:pPr>
            <a:r>
              <a:rPr lang="en"/>
              <a:t>Size, Growth Rate, Outlook</a:t>
            </a:r>
          </a:p>
        </p:txBody>
      </p:sp>
      <p:sp>
        <p:nvSpPr>
          <p:cNvPr id="120" name="Shape 120"/>
          <p:cNvSpPr txBox="1"/>
          <p:nvPr/>
        </p:nvSpPr>
        <p:spPr>
          <a:xfrm>
            <a:off x="162575" y="911350"/>
            <a:ext cx="8773200" cy="3835200"/>
          </a:xfrm>
          <a:prstGeom prst="rect">
            <a:avLst/>
          </a:prstGeom>
          <a:noFill/>
          <a:ln>
            <a:noFill/>
          </a:ln>
        </p:spPr>
        <p:txBody>
          <a:bodyPr wrap="square" lIns="68575" tIns="34275" rIns="68575" bIns="34275" anchor="t" anchorCtr="0">
            <a:noAutofit/>
          </a:bodyPr>
          <a:lstStyle/>
          <a:p>
            <a:pPr marL="0" lvl="0" indent="0" rtl="0">
              <a:lnSpc>
                <a:spcPct val="90000"/>
              </a:lnSpc>
              <a:spcBef>
                <a:spcPts val="0"/>
              </a:spcBef>
              <a:buNone/>
            </a:pPr>
            <a:endParaRPr sz="1100">
              <a:solidFill>
                <a:srgbClr val="000000"/>
              </a:solidFill>
              <a:latin typeface="Calibri"/>
              <a:ea typeface="Calibri"/>
              <a:cs typeface="Calibri"/>
              <a:sym typeface="Calibri"/>
            </a:endParaRPr>
          </a:p>
          <a:p>
            <a:pPr marL="177800" lvl="0" indent="-171450" rtl="0">
              <a:lnSpc>
                <a:spcPct val="90000"/>
              </a:lnSpc>
              <a:spcBef>
                <a:spcPts val="800"/>
              </a:spcBef>
              <a:buClr>
                <a:srgbClr val="000000"/>
              </a:buClr>
              <a:buSzPts val="2100"/>
              <a:buChar char="•"/>
            </a:pPr>
            <a:r>
              <a:rPr lang="en" sz="2100">
                <a:solidFill>
                  <a:srgbClr val="000000"/>
                </a:solidFill>
                <a:latin typeface="Calibri"/>
                <a:ea typeface="Calibri"/>
                <a:cs typeface="Calibri"/>
                <a:sym typeface="Calibri"/>
              </a:rPr>
              <a:t>1775: Established as independent organization and Benjamin Franklin was appointed as the Chief Postmaster General by Continental Congress</a:t>
            </a:r>
          </a:p>
          <a:p>
            <a:pPr marL="177800" lvl="0" indent="-171450" rtl="0">
              <a:lnSpc>
                <a:spcPct val="90000"/>
              </a:lnSpc>
              <a:spcBef>
                <a:spcPts val="800"/>
              </a:spcBef>
              <a:buClr>
                <a:srgbClr val="000000"/>
              </a:buClr>
              <a:buSzPts val="2100"/>
              <a:buChar char="•"/>
            </a:pPr>
            <a:r>
              <a:rPr lang="en" sz="2100">
                <a:solidFill>
                  <a:srgbClr val="000000"/>
                </a:solidFill>
                <a:latin typeface="Calibri"/>
                <a:ea typeface="Calibri"/>
                <a:cs typeface="Calibri"/>
                <a:sym typeface="Calibri"/>
              </a:rPr>
              <a:t>1994: Postal Service launched public internet site</a:t>
            </a:r>
          </a:p>
          <a:p>
            <a:pPr marL="177800" lvl="0" indent="-171450" rtl="0">
              <a:lnSpc>
                <a:spcPct val="90000"/>
              </a:lnSpc>
              <a:spcBef>
                <a:spcPts val="800"/>
              </a:spcBef>
              <a:buClr>
                <a:srgbClr val="000000"/>
              </a:buClr>
              <a:buSzPts val="2100"/>
              <a:buChar char="•"/>
            </a:pPr>
            <a:r>
              <a:rPr lang="en" sz="2100">
                <a:solidFill>
                  <a:srgbClr val="000000"/>
                </a:solidFill>
                <a:latin typeface="Calibri"/>
                <a:ea typeface="Calibri"/>
                <a:cs typeface="Calibri"/>
                <a:sym typeface="Calibri"/>
              </a:rPr>
              <a:t>2008: Competitive Pricing for expedited mail began</a:t>
            </a:r>
          </a:p>
          <a:p>
            <a:pPr marL="177800" lvl="0" indent="-171450" rtl="0">
              <a:lnSpc>
                <a:spcPct val="90000"/>
              </a:lnSpc>
              <a:spcBef>
                <a:spcPts val="800"/>
              </a:spcBef>
              <a:buClr>
                <a:srgbClr val="000000"/>
              </a:buClr>
              <a:buSzPts val="2100"/>
              <a:buChar char="•"/>
            </a:pPr>
            <a:r>
              <a:rPr lang="en" sz="2100">
                <a:solidFill>
                  <a:srgbClr val="000000"/>
                </a:solidFill>
                <a:latin typeface="Calibri"/>
                <a:ea typeface="Calibri"/>
                <a:cs typeface="Calibri"/>
                <a:sym typeface="Calibri"/>
              </a:rPr>
              <a:t>2012: GoPost® and MetroPost™ tested</a:t>
            </a:r>
          </a:p>
          <a:p>
            <a:pPr marL="177800" lvl="0" indent="-171450" rtl="0">
              <a:lnSpc>
                <a:spcPct val="90000"/>
              </a:lnSpc>
              <a:spcBef>
                <a:spcPts val="800"/>
              </a:spcBef>
              <a:buClr>
                <a:srgbClr val="000000"/>
              </a:buClr>
              <a:buSzPts val="2100"/>
              <a:buChar char="•"/>
            </a:pPr>
            <a:r>
              <a:rPr lang="en" sz="2100">
                <a:solidFill>
                  <a:srgbClr val="000000"/>
                </a:solidFill>
                <a:latin typeface="Calibri"/>
                <a:ea typeface="Calibri"/>
                <a:cs typeface="Calibri"/>
                <a:sym typeface="Calibri"/>
              </a:rPr>
              <a:t>Employs 617,000 employees making it the 3</a:t>
            </a:r>
            <a:r>
              <a:rPr lang="en" sz="2100" baseline="30000">
                <a:solidFill>
                  <a:srgbClr val="000000"/>
                </a:solidFill>
                <a:latin typeface="Calibri"/>
                <a:ea typeface="Calibri"/>
                <a:cs typeface="Calibri"/>
                <a:sym typeface="Calibri"/>
              </a:rPr>
              <a:t>rd</a:t>
            </a:r>
            <a:r>
              <a:rPr lang="en" sz="2100">
                <a:solidFill>
                  <a:srgbClr val="000000"/>
                </a:solidFill>
                <a:latin typeface="Calibri"/>
                <a:ea typeface="Calibri"/>
                <a:cs typeface="Calibri"/>
                <a:sym typeface="Calibri"/>
              </a:rPr>
              <a:t> largest U.S. Civilian Employer</a:t>
            </a:r>
          </a:p>
          <a:p>
            <a:pPr marL="0" lvl="0" indent="0" rtl="0">
              <a:lnSpc>
                <a:spcPct val="90000"/>
              </a:lnSpc>
              <a:spcBef>
                <a:spcPts val="800"/>
              </a:spcBef>
              <a:spcAft>
                <a:spcPts val="1600"/>
              </a:spcAft>
              <a:buNone/>
            </a:pPr>
            <a:endParaRPr sz="2100">
              <a:solidFill>
                <a:srgbClr val="000000"/>
              </a:solidFill>
              <a:latin typeface="Calibri"/>
              <a:ea typeface="Calibri"/>
              <a:cs typeface="Calibri"/>
              <a:sym typeface="Calibri"/>
            </a:endParaRPr>
          </a:p>
        </p:txBody>
      </p:sp>
      <p:sp>
        <p:nvSpPr>
          <p:cNvPr id="121" name="Shape 121"/>
          <p:cNvSpPr txBox="1"/>
          <p:nvPr/>
        </p:nvSpPr>
        <p:spPr>
          <a:xfrm>
            <a:off x="6472300" y="776375"/>
            <a:ext cx="2097600" cy="268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Shape 776"/>
          <p:cNvSpPr txBox="1">
            <a:spLocks noGrp="1"/>
          </p:cNvSpPr>
          <p:nvPr>
            <p:ph type="title"/>
          </p:nvPr>
        </p:nvSpPr>
        <p:spPr>
          <a:xfrm>
            <a:off x="227012" y="108403"/>
            <a:ext cx="7923600" cy="857400"/>
          </a:xfrm>
          <a:prstGeom prst="rect">
            <a:avLst/>
          </a:prstGeom>
        </p:spPr>
        <p:txBody>
          <a:bodyPr wrap="square" lIns="91425" tIns="91425" rIns="91425" bIns="91425" anchor="t" anchorCtr="0">
            <a:noAutofit/>
          </a:bodyPr>
          <a:lstStyle/>
          <a:p>
            <a:pPr marL="0" lvl="0" indent="0">
              <a:spcBef>
                <a:spcPts val="0"/>
              </a:spcBef>
              <a:buNone/>
            </a:pPr>
            <a:r>
              <a:rPr lang="en"/>
              <a:t>New Metrics</a:t>
            </a:r>
          </a:p>
        </p:txBody>
      </p:sp>
      <p:sp>
        <p:nvSpPr>
          <p:cNvPr id="777" name="Shape 777"/>
          <p:cNvSpPr txBox="1">
            <a:spLocks noGrp="1"/>
          </p:cNvSpPr>
          <p:nvPr>
            <p:ph type="body" idx="2"/>
          </p:nvPr>
        </p:nvSpPr>
        <p:spPr>
          <a:xfrm>
            <a:off x="227000" y="919975"/>
            <a:ext cx="8691600" cy="3650700"/>
          </a:xfrm>
          <a:prstGeom prst="rect">
            <a:avLst/>
          </a:prstGeom>
        </p:spPr>
        <p:txBody>
          <a:bodyPr wrap="square" lIns="91425" tIns="91425" rIns="91425" bIns="91425" anchor="t" anchorCtr="0">
            <a:noAutofit/>
          </a:bodyPr>
          <a:lstStyle/>
          <a:p>
            <a:pPr marL="285750" lvl="0" indent="-57150">
              <a:spcBef>
                <a:spcPts val="0"/>
              </a:spcBef>
              <a:buNone/>
            </a:pPr>
            <a:r>
              <a:rPr lang="en"/>
              <a:t>Customer Satisfaction:</a:t>
            </a:r>
          </a:p>
          <a:p>
            <a:pPr marL="285750" lvl="0" indent="-57150">
              <a:spcBef>
                <a:spcPts val="0"/>
              </a:spcBef>
              <a:buNone/>
            </a:pPr>
            <a:r>
              <a:rPr lang="en"/>
              <a:t>With the introduction of IBM Watson for customer support we can have 24*7 Support and the live tracking feature for packages enhances the customer experience leading to higher customer satisfaction rates.</a:t>
            </a:r>
          </a:p>
          <a:p>
            <a:pPr marL="285750" lvl="0" indent="-57150">
              <a:spcBef>
                <a:spcPts val="0"/>
              </a:spcBef>
              <a:buNone/>
            </a:pPr>
            <a:r>
              <a:rPr lang="en"/>
              <a:t>Customer Profitability:</a:t>
            </a:r>
          </a:p>
          <a:p>
            <a:pPr marL="285750" lvl="0" indent="-57150">
              <a:spcBef>
                <a:spcPts val="0"/>
              </a:spcBef>
              <a:buNone/>
            </a:pPr>
            <a:r>
              <a:rPr lang="en"/>
              <a:t>Advanced routing algorithms will help us reduce shipping costs thus reducing costs for the customer.</a:t>
            </a:r>
          </a:p>
          <a:p>
            <a:pPr marL="285750" lvl="0" indent="-57150">
              <a:spcBef>
                <a:spcPts val="0"/>
              </a:spcBef>
              <a:buNone/>
            </a:pPr>
            <a:r>
              <a:rPr lang="en"/>
              <a:t>Customer Loyalty:</a:t>
            </a:r>
          </a:p>
          <a:p>
            <a:pPr marL="285750" lvl="0" indent="-57150">
              <a:spcBef>
                <a:spcPts val="0"/>
              </a:spcBef>
              <a:buNone/>
            </a:pPr>
            <a:r>
              <a:rPr lang="en"/>
              <a:t>We will be introducing additional discounts for our customers to turn them into loyal customers leading to increased customer base.</a:t>
            </a:r>
          </a:p>
          <a:p>
            <a:pPr marL="285750" lvl="0" indent="-57150">
              <a:spcBef>
                <a:spcPts val="0"/>
              </a:spcBef>
              <a:buNone/>
            </a:pPr>
            <a:endParaRPr/>
          </a:p>
        </p:txBody>
      </p:sp>
      <p:sp>
        <p:nvSpPr>
          <p:cNvPr id="778" name="Shape 778"/>
          <p:cNvSpPr txBox="1"/>
          <p:nvPr/>
        </p:nvSpPr>
        <p:spPr>
          <a:xfrm>
            <a:off x="6778375" y="1134700"/>
            <a:ext cx="2202300" cy="3435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Akshay Mulay</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txBox="1">
            <a:spLocks noGrp="1"/>
          </p:cNvSpPr>
          <p:nvPr>
            <p:ph type="title"/>
          </p:nvPr>
        </p:nvSpPr>
        <p:spPr>
          <a:xfrm>
            <a:off x="920388" y="2370740"/>
            <a:ext cx="7303200" cy="402000"/>
          </a:xfrm>
          <a:prstGeom prst="rect">
            <a:avLst/>
          </a:prstGeom>
        </p:spPr>
        <p:txBody>
          <a:bodyPr wrap="square" lIns="91425" tIns="91425" rIns="91425" bIns="91425" anchor="t" anchorCtr="0">
            <a:noAutofit/>
          </a:bodyPr>
          <a:lstStyle/>
          <a:p>
            <a:pPr marL="0" lvl="0" indent="0" algn="ctr">
              <a:spcBef>
                <a:spcPts val="0"/>
              </a:spcBef>
              <a:buNone/>
            </a:pPr>
            <a:r>
              <a:rPr lang="en"/>
              <a:t>Issues</a:t>
            </a:r>
          </a:p>
        </p:txBody>
      </p:sp>
      <p:sp>
        <p:nvSpPr>
          <p:cNvPr id="784" name="Shape 784"/>
          <p:cNvSpPr txBox="1">
            <a:spLocks noGrp="1"/>
          </p:cNvSpPr>
          <p:nvPr>
            <p:ph type="body" idx="2"/>
          </p:nvPr>
        </p:nvSpPr>
        <p:spPr>
          <a:xfrm>
            <a:off x="6544375" y="754575"/>
            <a:ext cx="2374500" cy="306000"/>
          </a:xfrm>
          <a:prstGeom prst="rect">
            <a:avLst/>
          </a:prstGeom>
        </p:spPr>
        <p:txBody>
          <a:bodyPr wrap="square" lIns="91425" tIns="91425" rIns="91425" bIns="91425" anchor="t" anchorCtr="0">
            <a:noAutofit/>
          </a:bodyPr>
          <a:lstStyle/>
          <a:p>
            <a:pPr marL="285750" lvl="0" indent="-57150" rtl="0">
              <a:spcBef>
                <a:spcPts val="0"/>
              </a:spcBef>
              <a:buNone/>
            </a:pPr>
            <a:r>
              <a:rPr lang="en"/>
              <a:t>Balaji Katakam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Shape 789"/>
          <p:cNvSpPr txBox="1">
            <a:spLocks noGrp="1"/>
          </p:cNvSpPr>
          <p:nvPr>
            <p:ph type="body" idx="1"/>
          </p:nvPr>
        </p:nvSpPr>
        <p:spPr>
          <a:xfrm>
            <a:off x="90600" y="1099300"/>
            <a:ext cx="8298300" cy="2754300"/>
          </a:xfrm>
          <a:prstGeom prst="rect">
            <a:avLst/>
          </a:prstGeom>
        </p:spPr>
        <p:txBody>
          <a:bodyPr wrap="square" lIns="91425" tIns="91425" rIns="91425" bIns="91425" anchor="ctr" anchorCtr="0">
            <a:noAutofit/>
          </a:bodyPr>
          <a:lstStyle/>
          <a:p>
            <a:pPr marL="457200" lvl="0" indent="-228600" rtl="0">
              <a:lnSpc>
                <a:spcPct val="100000"/>
              </a:lnSpc>
              <a:spcBef>
                <a:spcPts val="0"/>
              </a:spcBef>
              <a:buSzPts val="1200"/>
              <a:buNone/>
            </a:pPr>
            <a:r>
              <a:rPr lang="en" sz="1200">
                <a:latin typeface="Arial"/>
                <a:ea typeface="Arial"/>
                <a:cs typeface="Arial"/>
                <a:sym typeface="Arial"/>
              </a:rPr>
              <a:t>Government Regulations on Drone-usage might limit delivery parameters.</a:t>
            </a:r>
          </a:p>
          <a:p>
            <a:pPr marL="0" lvl="0" indent="457200" rtl="0">
              <a:lnSpc>
                <a:spcPct val="100000"/>
              </a:lnSpc>
              <a:spcBef>
                <a:spcPts val="800"/>
              </a:spcBef>
              <a:spcAft>
                <a:spcPts val="800"/>
              </a:spcAft>
              <a:buNone/>
            </a:pPr>
            <a:r>
              <a:rPr lang="en" sz="1200">
                <a:solidFill>
                  <a:srgbClr val="5A5A5A"/>
                </a:solidFill>
                <a:highlight>
                  <a:srgbClr val="FFFFFF"/>
                </a:highlight>
                <a:latin typeface="Arial"/>
                <a:ea typeface="Arial"/>
                <a:cs typeface="Arial"/>
                <a:sym typeface="Arial"/>
              </a:rPr>
              <a:t>Eg. FAA’s Part 107 Drone Regulations</a:t>
            </a:r>
          </a:p>
          <a:p>
            <a:pPr marL="0" lvl="0" indent="0" rtl="0">
              <a:lnSpc>
                <a:spcPct val="100000"/>
              </a:lnSpc>
              <a:spcBef>
                <a:spcPts val="800"/>
              </a:spcBef>
              <a:spcAft>
                <a:spcPts val="800"/>
              </a:spcAft>
              <a:buNone/>
            </a:pPr>
            <a:r>
              <a:rPr lang="en" sz="1200">
                <a:highlight>
                  <a:srgbClr val="FFFFFF"/>
                </a:highlight>
                <a:latin typeface="Arial"/>
                <a:ea typeface="Arial"/>
                <a:cs typeface="Arial"/>
                <a:sym typeface="Arial"/>
              </a:rPr>
              <a:t>	</a:t>
            </a:r>
            <a:r>
              <a:rPr lang="en" sz="1200">
                <a:solidFill>
                  <a:srgbClr val="5A5A5A"/>
                </a:solidFill>
                <a:highlight>
                  <a:srgbClr val="FFFFFF"/>
                </a:highlight>
                <a:latin typeface="Arial"/>
                <a:ea typeface="Arial"/>
                <a:cs typeface="Arial"/>
                <a:sym typeface="Arial"/>
              </a:rPr>
              <a:t>FAA’s Section 333 Exemption for Commercial Drone Operations</a:t>
            </a:r>
          </a:p>
          <a:p>
            <a:pPr marL="0" lvl="0" indent="387350" rtl="0">
              <a:lnSpc>
                <a:spcPct val="207692"/>
              </a:lnSpc>
              <a:spcBef>
                <a:spcPts val="800"/>
              </a:spcBef>
              <a:spcAft>
                <a:spcPts val="800"/>
              </a:spcAft>
              <a:buClr>
                <a:schemeClr val="dk1"/>
              </a:buClr>
              <a:buSzPts val="1100"/>
              <a:buFont typeface="Arial"/>
              <a:buNone/>
            </a:pPr>
            <a:r>
              <a:rPr lang="en" sz="1200">
                <a:solidFill>
                  <a:srgbClr val="5A5A5A"/>
                </a:solidFill>
                <a:highlight>
                  <a:srgbClr val="FFFFFF"/>
                </a:highlight>
                <a:latin typeface="Arial"/>
                <a:ea typeface="Arial"/>
                <a:cs typeface="Arial"/>
                <a:sym typeface="Arial"/>
              </a:rPr>
              <a:t>States, Counties, Cities, &amp; Towns All Regulating Drones – Death by a Thousand Papercuts</a:t>
            </a:r>
          </a:p>
          <a:p>
            <a:pPr marL="0" lvl="0" indent="0" rtl="0">
              <a:lnSpc>
                <a:spcPct val="100000"/>
              </a:lnSpc>
              <a:spcBef>
                <a:spcPts val="800"/>
              </a:spcBef>
              <a:spcAft>
                <a:spcPts val="800"/>
              </a:spcAft>
              <a:buNone/>
            </a:pPr>
            <a:endParaRPr sz="1200">
              <a:solidFill>
                <a:srgbClr val="5A5A5A"/>
              </a:solidFill>
              <a:highlight>
                <a:srgbClr val="FAFAFA"/>
              </a:highlight>
              <a:latin typeface="Arial"/>
              <a:ea typeface="Arial"/>
              <a:cs typeface="Arial"/>
              <a:sym typeface="Arial"/>
            </a:endParaRPr>
          </a:p>
          <a:p>
            <a:pPr marL="457200" lvl="0" indent="-228600" rtl="0">
              <a:lnSpc>
                <a:spcPct val="100000"/>
              </a:lnSpc>
              <a:spcBef>
                <a:spcPts val="800"/>
              </a:spcBef>
              <a:spcAft>
                <a:spcPts val="800"/>
              </a:spcAft>
              <a:buSzPts val="1200"/>
              <a:buNone/>
            </a:pPr>
            <a:r>
              <a:rPr lang="en" sz="1200">
                <a:latin typeface="Arial"/>
                <a:ea typeface="Arial"/>
                <a:cs typeface="Arial"/>
                <a:sym typeface="Arial"/>
              </a:rPr>
              <a:t>Implementation of Automated Delivery needs special permissions.</a:t>
            </a:r>
          </a:p>
          <a:p>
            <a:pPr marL="0" lvl="0" indent="0" rtl="0">
              <a:lnSpc>
                <a:spcPct val="100000"/>
              </a:lnSpc>
              <a:spcBef>
                <a:spcPts val="800"/>
              </a:spcBef>
              <a:spcAft>
                <a:spcPts val="800"/>
              </a:spcAft>
              <a:buNone/>
            </a:pPr>
            <a:endParaRPr sz="1200">
              <a:latin typeface="Arial"/>
              <a:ea typeface="Arial"/>
              <a:cs typeface="Arial"/>
              <a:sym typeface="Arial"/>
            </a:endParaRPr>
          </a:p>
          <a:p>
            <a:pPr marL="0" lvl="0" indent="0">
              <a:lnSpc>
                <a:spcPct val="100000"/>
              </a:lnSpc>
              <a:spcBef>
                <a:spcPts val="0"/>
              </a:spcBef>
              <a:buNone/>
            </a:pPr>
            <a:r>
              <a:rPr lang="en" sz="1200">
                <a:latin typeface="Arial"/>
                <a:ea typeface="Arial"/>
                <a:cs typeface="Arial"/>
                <a:sym typeface="Arial"/>
              </a:rPr>
              <a:t> </a:t>
            </a:r>
          </a:p>
        </p:txBody>
      </p:sp>
      <p:sp>
        <p:nvSpPr>
          <p:cNvPr id="790" name="Shape 790"/>
          <p:cNvSpPr txBox="1">
            <a:spLocks noGrp="1"/>
          </p:cNvSpPr>
          <p:nvPr>
            <p:ph type="title"/>
          </p:nvPr>
        </p:nvSpPr>
        <p:spPr>
          <a:xfrm>
            <a:off x="56650" y="90650"/>
            <a:ext cx="8135700" cy="625200"/>
          </a:xfrm>
          <a:prstGeom prst="rect">
            <a:avLst/>
          </a:prstGeom>
          <a:noFill/>
        </p:spPr>
        <p:txBody>
          <a:bodyPr wrap="square" lIns="91425" tIns="91425" rIns="91425" bIns="91425" anchor="t" anchorCtr="0">
            <a:noAutofit/>
          </a:bodyPr>
          <a:lstStyle/>
          <a:p>
            <a:pPr marL="0" lvl="0" indent="-69850" rtl="0">
              <a:lnSpc>
                <a:spcPct val="115000"/>
              </a:lnSpc>
              <a:spcBef>
                <a:spcPts val="0"/>
              </a:spcBef>
              <a:buClr>
                <a:schemeClr val="dk1"/>
              </a:buClr>
              <a:buSzPts val="1100"/>
              <a:buFont typeface="Arial"/>
              <a:buNone/>
            </a:pPr>
            <a:r>
              <a:rPr lang="en" sz="2400">
                <a:highlight>
                  <a:srgbClr val="FFFFFF"/>
                </a:highlight>
              </a:rPr>
              <a:t>Government Regulations and Policies (Political and Legal environment)</a:t>
            </a:r>
          </a:p>
        </p:txBody>
      </p:sp>
      <p:sp>
        <p:nvSpPr>
          <p:cNvPr id="791" name="Shape 791"/>
          <p:cNvSpPr txBox="1">
            <a:spLocks noGrp="1"/>
          </p:cNvSpPr>
          <p:nvPr>
            <p:ph type="body" idx="2"/>
          </p:nvPr>
        </p:nvSpPr>
        <p:spPr>
          <a:xfrm>
            <a:off x="6558300" y="754575"/>
            <a:ext cx="2360400" cy="306000"/>
          </a:xfrm>
          <a:prstGeom prst="rect">
            <a:avLst/>
          </a:prstGeom>
        </p:spPr>
        <p:txBody>
          <a:bodyPr wrap="square" lIns="91425" tIns="91425" rIns="91425" bIns="91425" anchor="t" anchorCtr="0">
            <a:noAutofit/>
          </a:bodyPr>
          <a:lstStyle/>
          <a:p>
            <a:pPr marL="285750" lvl="0" indent="-57150" rtl="0">
              <a:spcBef>
                <a:spcPts val="0"/>
              </a:spcBef>
              <a:buNone/>
            </a:pPr>
            <a:r>
              <a:rPr lang="en"/>
              <a:t>Balaji Katakam</a:t>
            </a:r>
          </a:p>
        </p:txBody>
      </p:sp>
      <p:pic>
        <p:nvPicPr>
          <p:cNvPr id="792" name="Shape 792"/>
          <p:cNvPicPr preferRelativeResize="0"/>
          <p:nvPr/>
        </p:nvPicPr>
        <p:blipFill>
          <a:blip r:embed="rId3">
            <a:alphaModFix/>
          </a:blip>
          <a:stretch>
            <a:fillRect/>
          </a:stretch>
        </p:blipFill>
        <p:spPr>
          <a:xfrm>
            <a:off x="6688050" y="3358925"/>
            <a:ext cx="2230700" cy="1249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227000" y="1189417"/>
            <a:ext cx="8691600" cy="3159600"/>
          </a:xfrm>
          <a:prstGeom prst="rect">
            <a:avLst/>
          </a:prstGeom>
        </p:spPr>
        <p:txBody>
          <a:bodyPr wrap="square" lIns="91425" tIns="91425" rIns="91425" bIns="91425" anchor="ctr" anchorCtr="0">
            <a:noAutofit/>
          </a:bodyPr>
          <a:lstStyle/>
          <a:p>
            <a:pPr marL="457200" lvl="0" indent="-228600" rtl="0">
              <a:spcBef>
                <a:spcPts val="0"/>
              </a:spcBef>
              <a:spcAft>
                <a:spcPts val="0"/>
              </a:spcAft>
              <a:buSzPts val="1400"/>
              <a:buNone/>
            </a:pPr>
            <a:r>
              <a:rPr lang="en"/>
              <a:t>IBM Watson for Customer Relationship Management</a:t>
            </a:r>
          </a:p>
          <a:p>
            <a:pPr marL="457200" lvl="0" indent="-228600" rtl="0">
              <a:spcBef>
                <a:spcPts val="0"/>
              </a:spcBef>
              <a:spcAft>
                <a:spcPts val="0"/>
              </a:spcAft>
              <a:buSzPts val="1400"/>
              <a:buNone/>
            </a:pPr>
            <a:r>
              <a:rPr lang="en"/>
              <a:t>Google based routing algorithm which uses Artificial Intelligence and Machine Learning to improve delivery speed</a:t>
            </a:r>
          </a:p>
          <a:p>
            <a:pPr marL="457200" lvl="0" indent="-228600" rtl="0">
              <a:spcBef>
                <a:spcPts val="0"/>
              </a:spcBef>
              <a:spcAft>
                <a:spcPts val="0"/>
              </a:spcAft>
              <a:buSzPts val="1400"/>
              <a:buNone/>
            </a:pPr>
            <a:r>
              <a:rPr lang="en"/>
              <a:t>Introduction of Chip based package tracking for live tracking of packages</a:t>
            </a:r>
          </a:p>
          <a:p>
            <a:pPr marL="457200" lvl="0" indent="-228600" rtl="0">
              <a:spcBef>
                <a:spcPts val="0"/>
              </a:spcBef>
              <a:buSzPts val="1400"/>
              <a:buNone/>
            </a:pPr>
            <a:r>
              <a:rPr lang="en"/>
              <a:t>Machine based delivery : </a:t>
            </a:r>
          </a:p>
          <a:p>
            <a:pPr marL="0" lvl="0" indent="0" rtl="0">
              <a:spcBef>
                <a:spcPts val="0"/>
              </a:spcBef>
              <a:buNone/>
            </a:pPr>
            <a:r>
              <a:rPr lang="en"/>
              <a:t>	1. Drone based delivery system</a:t>
            </a:r>
          </a:p>
          <a:p>
            <a:pPr marL="0" lvl="0" indent="0" rtl="0">
              <a:spcBef>
                <a:spcPts val="0"/>
              </a:spcBef>
              <a:buNone/>
            </a:pPr>
            <a:r>
              <a:rPr lang="en"/>
              <a:t>	2. Humanoid based delivery system</a:t>
            </a:r>
          </a:p>
        </p:txBody>
      </p:sp>
      <p:sp>
        <p:nvSpPr>
          <p:cNvPr id="798" name="Shape 798"/>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69850" rtl="0">
              <a:lnSpc>
                <a:spcPct val="115000"/>
              </a:lnSpc>
              <a:spcBef>
                <a:spcPts val="0"/>
              </a:spcBef>
              <a:buClr>
                <a:schemeClr val="dk1"/>
              </a:buClr>
              <a:buSzPts val="1100"/>
              <a:buFont typeface="Arial"/>
              <a:buNone/>
            </a:pPr>
            <a:r>
              <a:rPr lang="en">
                <a:highlight>
                  <a:srgbClr val="FFFFFF"/>
                </a:highlight>
              </a:rPr>
              <a:t>Technology environment</a:t>
            </a:r>
          </a:p>
        </p:txBody>
      </p:sp>
      <p:sp>
        <p:nvSpPr>
          <p:cNvPr id="799" name="Shape 799"/>
          <p:cNvSpPr txBox="1">
            <a:spLocks noGrp="1"/>
          </p:cNvSpPr>
          <p:nvPr>
            <p:ph type="body" idx="2"/>
          </p:nvPr>
        </p:nvSpPr>
        <p:spPr>
          <a:xfrm>
            <a:off x="6439825" y="754575"/>
            <a:ext cx="2478900" cy="306000"/>
          </a:xfrm>
          <a:prstGeom prst="rect">
            <a:avLst/>
          </a:prstGeom>
        </p:spPr>
        <p:txBody>
          <a:bodyPr wrap="square" lIns="91425" tIns="91425" rIns="91425" bIns="91425" anchor="t" anchorCtr="0">
            <a:noAutofit/>
          </a:bodyPr>
          <a:lstStyle/>
          <a:p>
            <a:pPr marL="285750" lvl="0" indent="-57150" rtl="0">
              <a:spcBef>
                <a:spcPts val="0"/>
              </a:spcBef>
              <a:buNone/>
            </a:pPr>
            <a:r>
              <a:rPr lang="en"/>
              <a:t>Balaji Katakam</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Shape 804"/>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69850" rtl="0">
              <a:lnSpc>
                <a:spcPct val="115000"/>
              </a:lnSpc>
              <a:spcBef>
                <a:spcPts val="0"/>
              </a:spcBef>
              <a:buClr>
                <a:schemeClr val="dk1"/>
              </a:buClr>
              <a:buSzPts val="1100"/>
              <a:buFont typeface="Arial"/>
              <a:buNone/>
            </a:pPr>
            <a:r>
              <a:rPr lang="en">
                <a:highlight>
                  <a:srgbClr val="FFFFFF"/>
                </a:highlight>
              </a:rPr>
              <a:t>Macroeconomic environment</a:t>
            </a:r>
          </a:p>
        </p:txBody>
      </p:sp>
      <p:sp>
        <p:nvSpPr>
          <p:cNvPr id="805" name="Shape 805"/>
          <p:cNvSpPr txBox="1">
            <a:spLocks noGrp="1"/>
          </p:cNvSpPr>
          <p:nvPr>
            <p:ph type="body" idx="2"/>
          </p:nvPr>
        </p:nvSpPr>
        <p:spPr>
          <a:xfrm>
            <a:off x="227012" y="1919150"/>
            <a:ext cx="8691600" cy="2651400"/>
          </a:xfrm>
          <a:prstGeom prst="rect">
            <a:avLst/>
          </a:prstGeom>
        </p:spPr>
        <p:txBody>
          <a:bodyPr wrap="square" lIns="91425" tIns="91425" rIns="91425" bIns="91425" anchor="t" anchorCtr="0">
            <a:noAutofit/>
          </a:bodyPr>
          <a:lstStyle/>
          <a:p>
            <a:pPr marL="285750" lvl="0" indent="-57150">
              <a:spcBef>
                <a:spcPts val="0"/>
              </a:spcBef>
              <a:buNone/>
            </a:pPr>
            <a:endParaRPr/>
          </a:p>
        </p:txBody>
      </p:sp>
      <p:sp>
        <p:nvSpPr>
          <p:cNvPr id="806" name="Shape 806"/>
          <p:cNvSpPr txBox="1">
            <a:spLocks noGrp="1"/>
          </p:cNvSpPr>
          <p:nvPr>
            <p:ph type="body" idx="2"/>
          </p:nvPr>
        </p:nvSpPr>
        <p:spPr>
          <a:xfrm>
            <a:off x="6621025" y="754575"/>
            <a:ext cx="2297700" cy="306000"/>
          </a:xfrm>
          <a:prstGeom prst="rect">
            <a:avLst/>
          </a:prstGeom>
        </p:spPr>
        <p:txBody>
          <a:bodyPr wrap="square" lIns="91425" tIns="91425" rIns="91425" bIns="91425" anchor="t" anchorCtr="0">
            <a:noAutofit/>
          </a:bodyPr>
          <a:lstStyle/>
          <a:p>
            <a:pPr marL="285750" lvl="0" indent="-57150" rtl="0">
              <a:spcBef>
                <a:spcPts val="0"/>
              </a:spcBef>
              <a:buNone/>
            </a:pPr>
            <a:r>
              <a:rPr lang="en"/>
              <a:t>Balaji Katakam</a:t>
            </a:r>
          </a:p>
        </p:txBody>
      </p:sp>
      <p:pic>
        <p:nvPicPr>
          <p:cNvPr id="807" name="Shape 807"/>
          <p:cNvPicPr preferRelativeResize="0"/>
          <p:nvPr/>
        </p:nvPicPr>
        <p:blipFill>
          <a:blip r:embed="rId3">
            <a:alphaModFix/>
          </a:blip>
          <a:stretch>
            <a:fillRect/>
          </a:stretch>
        </p:blipFill>
        <p:spPr>
          <a:xfrm>
            <a:off x="1843950" y="887425"/>
            <a:ext cx="4849924" cy="37825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Shape 812"/>
          <p:cNvSpPr txBox="1">
            <a:spLocks noGrp="1"/>
          </p:cNvSpPr>
          <p:nvPr>
            <p:ph type="title"/>
          </p:nvPr>
        </p:nvSpPr>
        <p:spPr>
          <a:xfrm>
            <a:off x="227025" y="135975"/>
            <a:ext cx="8078400" cy="579900"/>
          </a:xfrm>
          <a:prstGeom prst="rect">
            <a:avLst/>
          </a:prstGeom>
        </p:spPr>
        <p:txBody>
          <a:bodyPr wrap="square" lIns="91425" tIns="91425" rIns="91425" bIns="91425" anchor="t" anchorCtr="0">
            <a:noAutofit/>
          </a:bodyPr>
          <a:lstStyle/>
          <a:p>
            <a:pPr marL="0" lvl="0" indent="0" rtl="0">
              <a:lnSpc>
                <a:spcPct val="115000"/>
              </a:lnSpc>
              <a:spcBef>
                <a:spcPts val="0"/>
              </a:spcBef>
              <a:buNone/>
            </a:pPr>
            <a:r>
              <a:rPr lang="en">
                <a:highlight>
                  <a:srgbClr val="FFFFFF"/>
                </a:highlight>
              </a:rPr>
              <a:t>Social Environment and Demographic</a:t>
            </a:r>
          </a:p>
          <a:p>
            <a:pPr marL="0" lvl="0" indent="-69850" rtl="0">
              <a:lnSpc>
                <a:spcPct val="115000"/>
              </a:lnSpc>
              <a:spcBef>
                <a:spcPts val="0"/>
              </a:spcBef>
              <a:buClr>
                <a:schemeClr val="dk1"/>
              </a:buClr>
              <a:buSzPts val="1100"/>
              <a:buFont typeface="Arial"/>
              <a:buNone/>
            </a:pPr>
            <a:endParaRPr>
              <a:highlight>
                <a:srgbClr val="FFFFFF"/>
              </a:highlight>
            </a:endParaRPr>
          </a:p>
        </p:txBody>
      </p:sp>
      <p:sp>
        <p:nvSpPr>
          <p:cNvPr id="813" name="Shape 813"/>
          <p:cNvSpPr txBox="1">
            <a:spLocks noGrp="1"/>
          </p:cNvSpPr>
          <p:nvPr>
            <p:ph type="body" idx="2"/>
          </p:nvPr>
        </p:nvSpPr>
        <p:spPr>
          <a:xfrm>
            <a:off x="6593150" y="754575"/>
            <a:ext cx="2325600" cy="306000"/>
          </a:xfrm>
          <a:prstGeom prst="rect">
            <a:avLst/>
          </a:prstGeom>
        </p:spPr>
        <p:txBody>
          <a:bodyPr wrap="square" lIns="91425" tIns="91425" rIns="91425" bIns="91425" anchor="t" anchorCtr="0">
            <a:noAutofit/>
          </a:bodyPr>
          <a:lstStyle/>
          <a:p>
            <a:pPr marL="285750" lvl="0" indent="-57150" rtl="0">
              <a:spcBef>
                <a:spcPts val="0"/>
              </a:spcBef>
              <a:buNone/>
            </a:pPr>
            <a:r>
              <a:rPr lang="en"/>
              <a:t>Balaji Katakam</a:t>
            </a:r>
          </a:p>
        </p:txBody>
      </p:sp>
      <p:pic>
        <p:nvPicPr>
          <p:cNvPr id="814" name="Shape 814"/>
          <p:cNvPicPr preferRelativeResize="0"/>
          <p:nvPr/>
        </p:nvPicPr>
        <p:blipFill>
          <a:blip r:embed="rId3">
            <a:alphaModFix/>
          </a:blip>
          <a:stretch>
            <a:fillRect/>
          </a:stretch>
        </p:blipFill>
        <p:spPr>
          <a:xfrm>
            <a:off x="676050" y="1424200"/>
            <a:ext cx="8315551" cy="33542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226200" y="801127"/>
            <a:ext cx="8691600" cy="3840600"/>
          </a:xfrm>
          <a:prstGeom prst="rect">
            <a:avLst/>
          </a:prstGeom>
        </p:spPr>
        <p:txBody>
          <a:bodyPr wrap="square" lIns="91425" tIns="91425" rIns="91425" bIns="91425" anchor="ctr" anchorCtr="0">
            <a:noAutofit/>
          </a:bodyPr>
          <a:lstStyle/>
          <a:p>
            <a:pPr marL="0" lvl="0" indent="0" rtl="0">
              <a:lnSpc>
                <a:spcPct val="115000"/>
              </a:lnSpc>
              <a:spcBef>
                <a:spcPts val="300"/>
              </a:spcBef>
              <a:spcAft>
                <a:spcPts val="300"/>
              </a:spcAft>
              <a:buNone/>
            </a:pPr>
            <a:r>
              <a:rPr lang="en" sz="1200" b="1">
                <a:highlight>
                  <a:srgbClr val="FFFFFF"/>
                </a:highlight>
              </a:rPr>
              <a:t>Environmental Management and Regulatory Compliance.</a:t>
            </a:r>
            <a:r>
              <a:rPr lang="en" sz="1200">
                <a:highlight>
                  <a:srgbClr val="FFFFFF"/>
                </a:highlight>
              </a:rPr>
              <a:t> The Postal Service uses a management systems approach to identify and address existing and emerging environmental compliance issues and associated impacts. We are subject to numerous federal, state and local environmental laws and regulations. As part of our continuous improvement process, the Postal Service annually reviews facility risk assessment criteria to address business, regulatory and environmental aspects and impacts. In 2013, the Postal Service applied new corporate-level facility risk criteria to better manage risk mitigation resource planning.</a:t>
            </a:r>
          </a:p>
          <a:p>
            <a:pPr marL="0" lvl="0" indent="0" rtl="0">
              <a:lnSpc>
                <a:spcPct val="115000"/>
              </a:lnSpc>
              <a:spcBef>
                <a:spcPts val="300"/>
              </a:spcBef>
              <a:spcAft>
                <a:spcPts val="300"/>
              </a:spcAft>
              <a:buNone/>
            </a:pPr>
            <a:r>
              <a:rPr lang="en" sz="1200">
                <a:highlight>
                  <a:srgbClr val="FFFFFF"/>
                </a:highlight>
              </a:rPr>
              <a:t>Addressing root causes is part of managing and reducing overall environmental risks to our organization.</a:t>
            </a:r>
          </a:p>
          <a:p>
            <a:pPr marL="0" lvl="0" indent="0" rtl="0">
              <a:lnSpc>
                <a:spcPct val="115000"/>
              </a:lnSpc>
              <a:spcBef>
                <a:spcPts val="300"/>
              </a:spcBef>
              <a:spcAft>
                <a:spcPts val="300"/>
              </a:spcAft>
              <a:buNone/>
            </a:pPr>
            <a:endParaRPr sz="1200" b="1">
              <a:highlight>
                <a:srgbClr val="FFFFFF"/>
              </a:highlight>
            </a:endParaRPr>
          </a:p>
          <a:p>
            <a:pPr marL="0" lvl="0" indent="0" rtl="0">
              <a:lnSpc>
                <a:spcPct val="115000"/>
              </a:lnSpc>
              <a:spcBef>
                <a:spcPts val="300"/>
              </a:spcBef>
              <a:spcAft>
                <a:spcPts val="300"/>
              </a:spcAft>
              <a:buNone/>
            </a:pPr>
            <a:r>
              <a:rPr lang="en" sz="1200" b="1">
                <a:highlight>
                  <a:srgbClr val="FFFFFF"/>
                </a:highlight>
              </a:rPr>
              <a:t>Environmental Recordkeeping.</a:t>
            </a:r>
            <a:r>
              <a:rPr lang="en" sz="1200">
                <a:highlight>
                  <a:srgbClr val="FFFFFF"/>
                </a:highlight>
              </a:rPr>
              <a:t> In 2013, USPS focused on streamlining and standardizing environmental records management. To support this effort, we deployed a new environmental filing system to approximately 340 high risk facilities. The system, which includes both electronic and hard copy record retention mechanisms, improves compliance and reduces risk.</a:t>
            </a:r>
          </a:p>
          <a:p>
            <a:pPr marL="0" lvl="0" indent="0" rtl="0">
              <a:lnSpc>
                <a:spcPct val="115000"/>
              </a:lnSpc>
              <a:spcBef>
                <a:spcPts val="0"/>
              </a:spcBef>
              <a:spcAft>
                <a:spcPts val="0"/>
              </a:spcAft>
              <a:buNone/>
            </a:pPr>
            <a:endParaRPr sz="1200">
              <a:highlight>
                <a:srgbClr val="FFFFFF"/>
              </a:highlight>
            </a:endParaRPr>
          </a:p>
          <a:p>
            <a:pPr marL="0" lvl="0" indent="0">
              <a:spcBef>
                <a:spcPts val="0"/>
              </a:spcBef>
              <a:buNone/>
            </a:pPr>
            <a:endParaRPr sz="1200"/>
          </a:p>
        </p:txBody>
      </p:sp>
      <p:sp>
        <p:nvSpPr>
          <p:cNvPr id="820" name="Shape 820"/>
          <p:cNvSpPr txBox="1">
            <a:spLocks noGrp="1"/>
          </p:cNvSpPr>
          <p:nvPr>
            <p:ph type="title"/>
          </p:nvPr>
        </p:nvSpPr>
        <p:spPr>
          <a:xfrm>
            <a:off x="227013" y="90740"/>
            <a:ext cx="7303200" cy="402000"/>
          </a:xfrm>
          <a:prstGeom prst="rect">
            <a:avLst/>
          </a:prstGeom>
        </p:spPr>
        <p:txBody>
          <a:bodyPr wrap="square" lIns="91425" tIns="91425" rIns="91425" bIns="91425" anchor="t" anchorCtr="0">
            <a:noAutofit/>
          </a:bodyPr>
          <a:lstStyle/>
          <a:p>
            <a:pPr marL="0" lvl="0" indent="0">
              <a:spcBef>
                <a:spcPts val="0"/>
              </a:spcBef>
              <a:buNone/>
            </a:pPr>
            <a:r>
              <a:rPr lang="en"/>
              <a:t>Compliance</a:t>
            </a:r>
          </a:p>
        </p:txBody>
      </p:sp>
      <p:sp>
        <p:nvSpPr>
          <p:cNvPr id="821" name="Shape 821"/>
          <p:cNvSpPr txBox="1">
            <a:spLocks noGrp="1"/>
          </p:cNvSpPr>
          <p:nvPr>
            <p:ph type="body" idx="2"/>
          </p:nvPr>
        </p:nvSpPr>
        <p:spPr>
          <a:xfrm>
            <a:off x="6126200" y="559650"/>
            <a:ext cx="2791500" cy="306000"/>
          </a:xfrm>
          <a:prstGeom prst="rect">
            <a:avLst/>
          </a:prstGeom>
        </p:spPr>
        <p:txBody>
          <a:bodyPr wrap="square" lIns="91425" tIns="91425" rIns="91425" bIns="91425" anchor="t" anchorCtr="0">
            <a:noAutofit/>
          </a:bodyPr>
          <a:lstStyle/>
          <a:p>
            <a:pPr marL="285750" lvl="0" indent="-57150" rtl="0">
              <a:spcBef>
                <a:spcPts val="0"/>
              </a:spcBef>
              <a:buNone/>
            </a:pPr>
            <a:r>
              <a:rPr lang="en"/>
              <a:t>Balaji Katakam</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txBox="1">
            <a:spLocks noGrp="1"/>
          </p:cNvSpPr>
          <p:nvPr>
            <p:ph type="body" idx="1"/>
          </p:nvPr>
        </p:nvSpPr>
        <p:spPr>
          <a:xfrm>
            <a:off x="226200" y="1319249"/>
            <a:ext cx="8691600" cy="2505000"/>
          </a:xfrm>
          <a:prstGeom prst="rect">
            <a:avLst/>
          </a:prstGeom>
        </p:spPr>
        <p:txBody>
          <a:bodyPr wrap="square" lIns="91425" tIns="91425" rIns="91425" bIns="91425" anchor="ctr" anchorCtr="0">
            <a:noAutofit/>
          </a:bodyPr>
          <a:lstStyle/>
          <a:p>
            <a:pPr marL="457200" lvl="0" indent="-342900" rtl="0">
              <a:spcBef>
                <a:spcPts val="0"/>
              </a:spcBef>
              <a:spcAft>
                <a:spcPts val="0"/>
              </a:spcAft>
              <a:buSzPts val="1800"/>
              <a:buChar char="●"/>
            </a:pPr>
            <a:r>
              <a:rPr lang="en" sz="1800"/>
              <a:t>Prime competitors have always had a competitive advantage over USPS, in terms of ease of delivery, greater customer satisfaction and gradually increasing market area.</a:t>
            </a:r>
          </a:p>
          <a:p>
            <a:pPr marL="457200" lvl="0" indent="-342900" rtl="0">
              <a:spcBef>
                <a:spcPts val="0"/>
              </a:spcBef>
              <a:spcAft>
                <a:spcPts val="0"/>
              </a:spcAft>
              <a:buSzPts val="1800"/>
              <a:buChar char="●"/>
            </a:pPr>
            <a:r>
              <a:rPr lang="en" sz="1800"/>
              <a:t>The lack of accurate deliveries, efficient customer care center and shipment misplacement are the hindrances which the USPS should work on.</a:t>
            </a:r>
          </a:p>
          <a:p>
            <a:pPr marL="457200" lvl="0" indent="-342900">
              <a:spcBef>
                <a:spcPts val="0"/>
              </a:spcBef>
              <a:buSzPts val="1800"/>
              <a:buChar char="●"/>
            </a:pPr>
            <a:r>
              <a:rPr lang="en" sz="1800"/>
              <a:t>On contributing with new technologies, these deficiencies can be successfully overcome. </a:t>
            </a:r>
          </a:p>
        </p:txBody>
      </p:sp>
      <p:sp>
        <p:nvSpPr>
          <p:cNvPr id="827" name="Shape 827"/>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a:spcBef>
                <a:spcPts val="0"/>
              </a:spcBef>
              <a:buNone/>
            </a:pPr>
            <a:r>
              <a:rPr lang="en"/>
              <a:t>Conclusion</a:t>
            </a:r>
          </a:p>
        </p:txBody>
      </p:sp>
      <p:sp>
        <p:nvSpPr>
          <p:cNvPr id="828" name="Shape 828"/>
          <p:cNvSpPr txBox="1"/>
          <p:nvPr/>
        </p:nvSpPr>
        <p:spPr>
          <a:xfrm>
            <a:off x="7079400" y="845825"/>
            <a:ext cx="1838400" cy="640200"/>
          </a:xfrm>
          <a:prstGeom prst="rect">
            <a:avLst/>
          </a:prstGeom>
          <a:noFill/>
          <a:ln>
            <a:noFill/>
          </a:ln>
        </p:spPr>
        <p:txBody>
          <a:bodyPr wrap="square" lIns="91425" tIns="91425" rIns="91425" bIns="91425" anchor="t" anchorCtr="0">
            <a:noAutofit/>
          </a:bodyPr>
          <a:lstStyle/>
          <a:p>
            <a:pPr marL="0" lvl="0" indent="0">
              <a:spcBef>
                <a:spcPts val="0"/>
              </a:spcBef>
              <a:buNone/>
            </a:pPr>
            <a:r>
              <a:rPr lang="en"/>
              <a:t>Swapnil Panchal</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Shape 833"/>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a:spcBef>
                <a:spcPts val="0"/>
              </a:spcBef>
              <a:buNone/>
            </a:pPr>
            <a:r>
              <a:rPr lang="en" sz="2400"/>
              <a:t>Recommendations</a:t>
            </a:r>
          </a:p>
        </p:txBody>
      </p:sp>
      <p:sp>
        <p:nvSpPr>
          <p:cNvPr id="834" name="Shape 834"/>
          <p:cNvSpPr txBox="1">
            <a:spLocks noGrp="1"/>
          </p:cNvSpPr>
          <p:nvPr>
            <p:ph type="body" idx="2"/>
          </p:nvPr>
        </p:nvSpPr>
        <p:spPr>
          <a:xfrm>
            <a:off x="227000" y="969650"/>
            <a:ext cx="8691600" cy="3600900"/>
          </a:xfrm>
          <a:prstGeom prst="rect">
            <a:avLst/>
          </a:prstGeom>
        </p:spPr>
        <p:txBody>
          <a:bodyPr wrap="square" lIns="91425" tIns="91425" rIns="91425" bIns="91425" anchor="t" anchorCtr="0">
            <a:noAutofit/>
          </a:bodyPr>
          <a:lstStyle/>
          <a:p>
            <a:pPr marL="285750" lvl="0" indent="-57150">
              <a:spcBef>
                <a:spcPts val="0"/>
              </a:spcBef>
              <a:buNone/>
            </a:pPr>
            <a:r>
              <a:rPr lang="en"/>
              <a:t>By adopting following measures, USPS may gain significant advantage:</a:t>
            </a:r>
          </a:p>
          <a:p>
            <a:pPr marL="457200" lvl="0" indent="-342900" rtl="0">
              <a:spcBef>
                <a:spcPts val="0"/>
              </a:spcBef>
              <a:spcAft>
                <a:spcPts val="0"/>
              </a:spcAft>
              <a:buSzPts val="1800"/>
              <a:buChar char="•"/>
            </a:pPr>
            <a:r>
              <a:rPr lang="en"/>
              <a:t>Advanced Algorithms: This would enable to trace out the most efficient route to ship the package, benefitting both; the customers as well as USPS</a:t>
            </a:r>
          </a:p>
          <a:p>
            <a:pPr marL="457200" lvl="0" indent="-342900" rtl="0">
              <a:spcBef>
                <a:spcPts val="0"/>
              </a:spcBef>
              <a:spcAft>
                <a:spcPts val="0"/>
              </a:spcAft>
              <a:buSzPts val="1800"/>
              <a:buChar char="•"/>
            </a:pPr>
            <a:r>
              <a:rPr lang="en"/>
              <a:t>IBM Watson: It would provide better customer interaction and acquire knowledge using AI. This knowledge will be further exploited for organizations betterment</a:t>
            </a:r>
          </a:p>
          <a:p>
            <a:pPr marL="457200" lvl="0" indent="-342900" rtl="0">
              <a:spcBef>
                <a:spcPts val="0"/>
              </a:spcBef>
              <a:spcAft>
                <a:spcPts val="0"/>
              </a:spcAft>
              <a:buSzPts val="1800"/>
              <a:buChar char="•"/>
            </a:pPr>
            <a:r>
              <a:rPr lang="en"/>
              <a:t>Chip-based GPS: Real time location of the package will help customers to locate the accurate transit location of the shipment thereby predicting actual estimated delivery time</a:t>
            </a:r>
          </a:p>
          <a:p>
            <a:pPr marL="457200" lvl="0" indent="-342900" rtl="0">
              <a:spcBef>
                <a:spcPts val="0"/>
              </a:spcBef>
              <a:buSzPts val="1800"/>
              <a:buChar char="•"/>
            </a:pPr>
            <a:r>
              <a:rPr lang="en"/>
              <a:t>Collaboration with E-Comm Giants: Collaboration with Amazon, CostCo, Walmart would complement USPS to increase market share</a:t>
            </a:r>
          </a:p>
        </p:txBody>
      </p:sp>
      <p:sp>
        <p:nvSpPr>
          <p:cNvPr id="835" name="Shape 835"/>
          <p:cNvSpPr txBox="1"/>
          <p:nvPr/>
        </p:nvSpPr>
        <p:spPr>
          <a:xfrm>
            <a:off x="7203175" y="694525"/>
            <a:ext cx="1838400" cy="6402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Shape 840"/>
          <p:cNvSpPr txBox="1">
            <a:spLocks noGrp="1"/>
          </p:cNvSpPr>
          <p:nvPr>
            <p:ph type="body" idx="1"/>
          </p:nvPr>
        </p:nvSpPr>
        <p:spPr>
          <a:xfrm>
            <a:off x="227037" y="884776"/>
            <a:ext cx="8652000" cy="36873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u="sng">
                <a:solidFill>
                  <a:schemeClr val="hlink"/>
                </a:solidFill>
                <a:hlinkClick r:id="rId3"/>
              </a:rPr>
              <a:t>https://about.usps.com/publications/annual-report-comprehensive-statement-2013/annualreport2013_088.htm</a:t>
            </a:r>
          </a:p>
          <a:p>
            <a:pPr marL="457200" lvl="0" indent="-330200" rtl="0">
              <a:spcBef>
                <a:spcPts val="0"/>
              </a:spcBef>
              <a:spcAft>
                <a:spcPts val="0"/>
              </a:spcAft>
              <a:buSzPts val="1600"/>
              <a:buChar char="-"/>
            </a:pPr>
            <a:r>
              <a:rPr lang="en" u="sng">
                <a:solidFill>
                  <a:schemeClr val="hlink"/>
                </a:solidFill>
                <a:hlinkClick r:id="rId4"/>
              </a:rPr>
              <a:t>https://www.gsb.stanford.edu/sites/gsb/files/publication-pdf/vcii-publication-technological-disruption-innovation-last-mile-delivery.pdf</a:t>
            </a:r>
          </a:p>
          <a:p>
            <a:pPr marL="457200" lvl="0" indent="-330200" rtl="0">
              <a:spcBef>
                <a:spcPts val="0"/>
              </a:spcBef>
              <a:spcAft>
                <a:spcPts val="0"/>
              </a:spcAft>
              <a:buSzPts val="1600"/>
              <a:buChar char="-"/>
            </a:pPr>
            <a:r>
              <a:rPr lang="en" u="sng">
                <a:solidFill>
                  <a:schemeClr val="hlink"/>
                </a:solidFill>
                <a:hlinkClick r:id="rId5"/>
              </a:rPr>
              <a:t>https://www.amazon.com/Amazon-Prime-Air/b?node=8037720011</a:t>
            </a:r>
          </a:p>
          <a:p>
            <a:pPr marL="457200" lvl="0" indent="-330200" rtl="0">
              <a:spcBef>
                <a:spcPts val="0"/>
              </a:spcBef>
              <a:spcAft>
                <a:spcPts val="0"/>
              </a:spcAft>
              <a:buSzPts val="1600"/>
              <a:buChar char="-"/>
            </a:pPr>
            <a:r>
              <a:rPr lang="en" u="sng">
                <a:solidFill>
                  <a:schemeClr val="hlink"/>
                </a:solidFill>
                <a:hlinkClick r:id="rId6"/>
              </a:rPr>
              <a:t>https://www.ibm.com/watson/ai-stories/index.html</a:t>
            </a:r>
          </a:p>
          <a:p>
            <a:pPr marL="457200" lvl="0" indent="-330200" rtl="0">
              <a:spcBef>
                <a:spcPts val="0"/>
              </a:spcBef>
              <a:spcAft>
                <a:spcPts val="0"/>
              </a:spcAft>
              <a:buSzPts val="1600"/>
              <a:buChar char="-"/>
            </a:pPr>
            <a:r>
              <a:rPr lang="en" u="sng">
                <a:solidFill>
                  <a:schemeClr val="hlink"/>
                </a:solidFill>
                <a:hlinkClick r:id="rId7"/>
              </a:rPr>
              <a:t>http://www.data-strategy.com/</a:t>
            </a:r>
          </a:p>
          <a:p>
            <a:pPr marL="457200" lvl="0" indent="-330200" rtl="0">
              <a:spcBef>
                <a:spcPts val="0"/>
              </a:spcBef>
              <a:spcAft>
                <a:spcPts val="0"/>
              </a:spcAft>
              <a:buSzPts val="1600"/>
              <a:buChar char="-"/>
            </a:pPr>
            <a:r>
              <a:rPr lang="en" u="sng">
                <a:solidFill>
                  <a:schemeClr val="hlink"/>
                </a:solidFill>
                <a:hlinkClick r:id="rId8"/>
              </a:rPr>
              <a:t>https://digitaltransformationpro.com/data-quality-simple-6-step-process/</a:t>
            </a:r>
          </a:p>
          <a:p>
            <a:pPr marL="457200" lvl="0" indent="-330200" rtl="0">
              <a:spcBef>
                <a:spcPts val="0"/>
              </a:spcBef>
              <a:spcAft>
                <a:spcPts val="0"/>
              </a:spcAft>
              <a:buSzPts val="1600"/>
              <a:buChar char="-"/>
            </a:pPr>
            <a:r>
              <a:rPr lang="en" u="sng">
                <a:solidFill>
                  <a:schemeClr val="hlink"/>
                </a:solidFill>
                <a:hlinkClick r:id="rId9"/>
              </a:rPr>
              <a:t>https://www.i-scoop.eu/information-management/information-management-definition-enterprise-content-management/</a:t>
            </a:r>
          </a:p>
          <a:p>
            <a:pPr marL="457200" lvl="0" indent="-330200" rtl="0">
              <a:spcBef>
                <a:spcPts val="0"/>
              </a:spcBef>
              <a:spcAft>
                <a:spcPts val="0"/>
              </a:spcAft>
              <a:buSzPts val="1600"/>
              <a:buChar char="-"/>
            </a:pPr>
            <a:r>
              <a:rPr lang="en" u="sng">
                <a:solidFill>
                  <a:schemeClr val="hlink"/>
                </a:solidFill>
                <a:hlinkClick r:id="rId10"/>
              </a:rPr>
              <a:t>https://www.margolis.co.uk/information-management/</a:t>
            </a:r>
          </a:p>
          <a:p>
            <a:pPr marL="457200" lvl="0" indent="-330200" rtl="0">
              <a:spcBef>
                <a:spcPts val="0"/>
              </a:spcBef>
              <a:spcAft>
                <a:spcPts val="0"/>
              </a:spcAft>
              <a:buSzPts val="1600"/>
              <a:buChar char="-"/>
            </a:pPr>
            <a:r>
              <a:rPr lang="en" u="sng">
                <a:solidFill>
                  <a:schemeClr val="hlink"/>
                </a:solidFill>
                <a:hlinkClick r:id="rId11"/>
              </a:rPr>
              <a:t>https://www.uspsoig.gov/sites/default/files/rarc-wp-14-010-dr.pdf</a:t>
            </a:r>
          </a:p>
          <a:p>
            <a:pPr marL="457200" lvl="0" indent="-330200" rtl="0">
              <a:spcBef>
                <a:spcPts val="0"/>
              </a:spcBef>
              <a:spcAft>
                <a:spcPts val="0"/>
              </a:spcAft>
              <a:buSzPts val="1600"/>
              <a:buChar char="-"/>
            </a:pPr>
            <a:r>
              <a:rPr lang="en" u="sng">
                <a:solidFill>
                  <a:schemeClr val="hlink"/>
                </a:solidFill>
                <a:hlinkClick r:id="rId12"/>
              </a:rPr>
              <a:t>https://www.consumeraffairs.com/delivery/us_postal_service.htm</a:t>
            </a:r>
          </a:p>
          <a:p>
            <a:pPr marL="457200" lvl="0" indent="-330200" rtl="0">
              <a:spcBef>
                <a:spcPts val="0"/>
              </a:spcBef>
              <a:buSzPts val="1600"/>
              <a:buChar char="-"/>
            </a:pPr>
            <a:r>
              <a:rPr lang="en"/>
              <a:t>http://about.usps.com/handbooks/as805/as805c14_002.htm</a:t>
            </a:r>
          </a:p>
        </p:txBody>
      </p:sp>
      <p:sp>
        <p:nvSpPr>
          <p:cNvPr id="841" name="Shape 841"/>
          <p:cNvSpPr txBox="1">
            <a:spLocks noGrp="1"/>
          </p:cNvSpPr>
          <p:nvPr>
            <p:ph type="title"/>
          </p:nvPr>
        </p:nvSpPr>
        <p:spPr>
          <a:xfrm>
            <a:off x="227026" y="313775"/>
            <a:ext cx="7864500" cy="402000"/>
          </a:xfrm>
          <a:prstGeom prst="rect">
            <a:avLst/>
          </a:prstGeom>
        </p:spPr>
        <p:txBody>
          <a:bodyPr wrap="square" lIns="91425" tIns="91425" rIns="91425" bIns="91425" anchor="t" anchorCtr="0">
            <a:noAutofit/>
          </a:bodyPr>
          <a:lstStyle/>
          <a:p>
            <a:pPr marL="0" lvl="0" indent="0">
              <a:spcBef>
                <a:spcPts val="0"/>
              </a:spcBef>
              <a:buNone/>
            </a:pPr>
            <a:r>
              <a:rPr lang="en"/>
              <a:t>References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227012" y="1189365"/>
            <a:ext cx="8691600" cy="603600"/>
          </a:xfrm>
          <a:prstGeom prst="rect">
            <a:avLst/>
          </a:prstGeom>
        </p:spPr>
        <p:txBody>
          <a:bodyPr wrap="square" lIns="91425" tIns="91425" rIns="91425" bIns="91425" anchor="ctr" anchorCtr="0">
            <a:noAutofit/>
          </a:bodyPr>
          <a:lstStyle/>
          <a:p>
            <a:pPr marL="457200" lvl="0" indent="-228600" rtl="0">
              <a:spcBef>
                <a:spcPts val="0"/>
              </a:spcBef>
              <a:spcAft>
                <a:spcPts val="0"/>
              </a:spcAft>
              <a:buSzPts val="2100"/>
              <a:buFont typeface="Calibri"/>
              <a:buNone/>
            </a:pPr>
            <a:r>
              <a:rPr lang="en" sz="2100">
                <a:latin typeface="Calibri"/>
                <a:ea typeface="Calibri"/>
                <a:cs typeface="Calibri"/>
                <a:sym typeface="Calibri"/>
              </a:rPr>
              <a:t>Amazon</a:t>
            </a:r>
          </a:p>
          <a:p>
            <a:pPr marL="457200" lvl="0" indent="-228600" rtl="0">
              <a:spcBef>
                <a:spcPts val="0"/>
              </a:spcBef>
              <a:spcAft>
                <a:spcPts val="0"/>
              </a:spcAft>
              <a:buSzPts val="2100"/>
              <a:buFont typeface="Calibri"/>
              <a:buNone/>
            </a:pPr>
            <a:r>
              <a:rPr lang="en" sz="2100">
                <a:latin typeface="Calibri"/>
                <a:ea typeface="Calibri"/>
                <a:cs typeface="Calibri"/>
                <a:sym typeface="Calibri"/>
              </a:rPr>
              <a:t>Best Buy</a:t>
            </a:r>
          </a:p>
          <a:p>
            <a:pPr marL="457200" lvl="0" indent="-228600" rtl="0">
              <a:spcBef>
                <a:spcPts val="0"/>
              </a:spcBef>
              <a:spcAft>
                <a:spcPts val="0"/>
              </a:spcAft>
              <a:buSzPts val="2100"/>
              <a:buFont typeface="Calibri"/>
              <a:buNone/>
            </a:pPr>
            <a:r>
              <a:rPr lang="en" sz="2100">
                <a:latin typeface="Calibri"/>
                <a:ea typeface="Calibri"/>
                <a:cs typeface="Calibri"/>
                <a:sym typeface="Calibri"/>
              </a:rPr>
              <a:t>Target</a:t>
            </a:r>
          </a:p>
          <a:p>
            <a:pPr marL="457200" lvl="0" indent="-228600" rtl="0">
              <a:spcBef>
                <a:spcPts val="0"/>
              </a:spcBef>
              <a:spcAft>
                <a:spcPts val="0"/>
              </a:spcAft>
              <a:buSzPts val="2100"/>
              <a:buFont typeface="Calibri"/>
              <a:buNone/>
            </a:pPr>
            <a:r>
              <a:rPr lang="en" sz="2100">
                <a:latin typeface="Calibri"/>
                <a:ea typeface="Calibri"/>
                <a:cs typeface="Calibri"/>
                <a:sym typeface="Calibri"/>
              </a:rPr>
              <a:t>Bed Bath &amp; Beyond</a:t>
            </a:r>
          </a:p>
          <a:p>
            <a:pPr marL="457200" lvl="0" indent="-228600">
              <a:spcBef>
                <a:spcPts val="0"/>
              </a:spcBef>
              <a:buSzPts val="2100"/>
              <a:buFont typeface="Calibri"/>
              <a:buNone/>
            </a:pPr>
            <a:r>
              <a:rPr lang="en" sz="2100">
                <a:latin typeface="Calibri"/>
                <a:ea typeface="Calibri"/>
                <a:cs typeface="Calibri"/>
                <a:sym typeface="Calibri"/>
              </a:rPr>
              <a:t>Major Wholesale Online companies</a:t>
            </a:r>
          </a:p>
        </p:txBody>
      </p:sp>
      <p:sp>
        <p:nvSpPr>
          <p:cNvPr id="127" name="Shape 127"/>
          <p:cNvSpPr txBox="1">
            <a:spLocks noGrp="1"/>
          </p:cNvSpPr>
          <p:nvPr>
            <p:ph type="title"/>
          </p:nvPr>
        </p:nvSpPr>
        <p:spPr>
          <a:xfrm>
            <a:off x="227012" y="205978"/>
            <a:ext cx="7923600" cy="857400"/>
          </a:xfrm>
          <a:prstGeom prst="rect">
            <a:avLst/>
          </a:prstGeom>
        </p:spPr>
        <p:txBody>
          <a:bodyPr wrap="square" lIns="91425" tIns="91425" rIns="91425" bIns="91425" anchor="t" anchorCtr="0">
            <a:noAutofit/>
          </a:bodyPr>
          <a:lstStyle/>
          <a:p>
            <a:pPr marL="0" lvl="0" indent="0">
              <a:spcBef>
                <a:spcPts val="0"/>
              </a:spcBef>
              <a:buNone/>
            </a:pPr>
            <a:r>
              <a:rPr lang="en"/>
              <a:t>Customers</a:t>
            </a:r>
          </a:p>
        </p:txBody>
      </p:sp>
      <p:sp>
        <p:nvSpPr>
          <p:cNvPr id="128" name="Shape 128"/>
          <p:cNvSpPr txBox="1"/>
          <p:nvPr/>
        </p:nvSpPr>
        <p:spPr>
          <a:xfrm>
            <a:off x="6472300" y="776375"/>
            <a:ext cx="2097600" cy="268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Swapnil Panchal</a:t>
            </a:r>
          </a:p>
        </p:txBody>
      </p:sp>
      <p:pic>
        <p:nvPicPr>
          <p:cNvPr id="129" name="Shape 129"/>
          <p:cNvPicPr preferRelativeResize="0"/>
          <p:nvPr/>
        </p:nvPicPr>
        <p:blipFill>
          <a:blip r:embed="rId3">
            <a:alphaModFix/>
          </a:blip>
          <a:stretch>
            <a:fillRect/>
          </a:stretch>
        </p:blipFill>
        <p:spPr>
          <a:xfrm>
            <a:off x="6472300" y="1240575"/>
            <a:ext cx="1656525" cy="1019400"/>
          </a:xfrm>
          <a:prstGeom prst="rect">
            <a:avLst/>
          </a:prstGeom>
          <a:noFill/>
          <a:ln>
            <a:noFill/>
          </a:ln>
        </p:spPr>
      </p:pic>
      <p:pic>
        <p:nvPicPr>
          <p:cNvPr id="130" name="Shape 130"/>
          <p:cNvPicPr preferRelativeResize="0"/>
          <p:nvPr/>
        </p:nvPicPr>
        <p:blipFill>
          <a:blip r:embed="rId4">
            <a:alphaModFix/>
          </a:blip>
          <a:stretch>
            <a:fillRect/>
          </a:stretch>
        </p:blipFill>
        <p:spPr>
          <a:xfrm>
            <a:off x="6628869" y="2308594"/>
            <a:ext cx="1343375" cy="1056650"/>
          </a:xfrm>
          <a:prstGeom prst="rect">
            <a:avLst/>
          </a:prstGeom>
          <a:noFill/>
          <a:ln>
            <a:noFill/>
          </a:ln>
        </p:spPr>
      </p:pic>
      <p:pic>
        <p:nvPicPr>
          <p:cNvPr id="131" name="Shape 131"/>
          <p:cNvPicPr preferRelativeResize="0"/>
          <p:nvPr/>
        </p:nvPicPr>
        <p:blipFill>
          <a:blip r:embed="rId5">
            <a:alphaModFix/>
          </a:blip>
          <a:stretch>
            <a:fillRect/>
          </a:stretch>
        </p:blipFill>
        <p:spPr>
          <a:xfrm>
            <a:off x="6801369" y="3365244"/>
            <a:ext cx="1056650" cy="1056650"/>
          </a:xfrm>
          <a:prstGeom prst="rect">
            <a:avLst/>
          </a:prstGeom>
          <a:noFill/>
          <a:ln>
            <a:noFill/>
          </a:ln>
        </p:spPr>
      </p:pic>
      <p:pic>
        <p:nvPicPr>
          <p:cNvPr id="132" name="Shape 132"/>
          <p:cNvPicPr preferRelativeResize="0"/>
          <p:nvPr/>
        </p:nvPicPr>
        <p:blipFill>
          <a:blip r:embed="rId6">
            <a:alphaModFix/>
          </a:blip>
          <a:stretch>
            <a:fillRect/>
          </a:stretch>
        </p:blipFill>
        <p:spPr>
          <a:xfrm>
            <a:off x="353575" y="3365250"/>
            <a:ext cx="3733800" cy="1219200"/>
          </a:xfrm>
          <a:prstGeom prst="rect">
            <a:avLst/>
          </a:prstGeom>
          <a:noFill/>
          <a:ln>
            <a:noFill/>
          </a:ln>
        </p:spPr>
      </p:pic>
      <p:pic>
        <p:nvPicPr>
          <p:cNvPr id="133" name="Shape 133"/>
          <p:cNvPicPr preferRelativeResize="0"/>
          <p:nvPr/>
        </p:nvPicPr>
        <p:blipFill>
          <a:blip r:embed="rId7">
            <a:alphaModFix/>
          </a:blip>
          <a:stretch>
            <a:fillRect/>
          </a:stretch>
        </p:blipFill>
        <p:spPr>
          <a:xfrm>
            <a:off x="4087375" y="3221888"/>
            <a:ext cx="1343375" cy="1343375"/>
          </a:xfrm>
          <a:prstGeom prst="rect">
            <a:avLst/>
          </a:prstGeom>
          <a:noFill/>
          <a:ln>
            <a:noFill/>
          </a:ln>
        </p:spPr>
      </p:pic>
      <p:pic>
        <p:nvPicPr>
          <p:cNvPr id="134" name="Shape 134"/>
          <p:cNvPicPr preferRelativeResize="0"/>
          <p:nvPr/>
        </p:nvPicPr>
        <p:blipFill>
          <a:blip r:embed="rId8">
            <a:alphaModFix/>
          </a:blip>
          <a:stretch>
            <a:fillRect/>
          </a:stretch>
        </p:blipFill>
        <p:spPr>
          <a:xfrm>
            <a:off x="5454519" y="3271319"/>
            <a:ext cx="1150575" cy="11505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sldNum" idx="12"/>
          </p:nvPr>
        </p:nvSpPr>
        <p:spPr>
          <a:xfrm>
            <a:off x="8546351" y="4845705"/>
            <a:ext cx="476623" cy="273844"/>
          </a:xfrm>
          <a:prstGeom prst="rect">
            <a:avLst/>
          </a:prstGeom>
          <a:noFill/>
          <a:ln>
            <a:noFill/>
          </a:ln>
        </p:spPr>
        <p:txBody>
          <a:bodyPr wrap="square" lIns="91425" tIns="45700" rIns="91425" bIns="45700" anchor="ctr" anchorCtr="0">
            <a:noAutofit/>
          </a:bodyPr>
          <a:lstStyle/>
          <a:p>
            <a:pPr marL="0" lvl="0" indent="0" rtl="0">
              <a:spcBef>
                <a:spcPts val="0"/>
              </a:spcBef>
              <a:buNone/>
            </a:pPr>
            <a:fld id="{00000000-1234-1234-1234-123412341234}" type="slidenum">
              <a:rPr lang="en"/>
              <a:t>90</a:t>
            </a:fld>
            <a:endParaRPr lang="en"/>
          </a:p>
        </p:txBody>
      </p:sp>
      <p:sp>
        <p:nvSpPr>
          <p:cNvPr id="847" name="Shape 847"/>
          <p:cNvSpPr txBox="1">
            <a:spLocks noGrp="1"/>
          </p:cNvSpPr>
          <p:nvPr>
            <p:ph type="body" idx="1"/>
          </p:nvPr>
        </p:nvSpPr>
        <p:spPr>
          <a:xfrm>
            <a:off x="227013" y="1282013"/>
            <a:ext cx="4242014" cy="3288406"/>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848" name="Shape 848"/>
          <p:cNvSpPr txBox="1">
            <a:spLocks noGrp="1"/>
          </p:cNvSpPr>
          <p:nvPr>
            <p:ph type="title"/>
          </p:nvPr>
        </p:nvSpPr>
        <p:spPr>
          <a:xfrm>
            <a:off x="227012" y="2111828"/>
            <a:ext cx="8307387" cy="1458686"/>
          </a:xfrm>
          <a:prstGeom prst="rect">
            <a:avLst/>
          </a:prstGeom>
          <a:noFill/>
          <a:ln>
            <a:noFill/>
          </a:ln>
        </p:spPr>
        <p:txBody>
          <a:bodyPr wrap="square" lIns="91425" tIns="45700" rIns="91425" bIns="45700" anchor="t" anchorCtr="0">
            <a:noAutofit/>
          </a:bodyPr>
          <a:lstStyle/>
          <a:p>
            <a:pPr marL="0" marR="0" lvl="0" indent="-254000" algn="ctr" rtl="0">
              <a:spcBef>
                <a:spcPts val="0"/>
              </a:spcBef>
              <a:buClr>
                <a:schemeClr val="dk1"/>
              </a:buClr>
              <a:buSzPts val="4000"/>
              <a:buFont typeface="Arial"/>
              <a:buNone/>
            </a:pPr>
            <a:r>
              <a:rPr lang="en" sz="4000" b="1" i="0" u="none" strike="noStrike" cap="none">
                <a:solidFill>
                  <a:schemeClr val="dk1"/>
                </a:solidFill>
                <a:latin typeface="Arial"/>
                <a:ea typeface="Arial"/>
                <a:cs typeface="Arial"/>
                <a:sym typeface="Arial"/>
              </a:rPr>
              <a:t>Thank You</a:t>
            </a:r>
          </a:p>
        </p:txBody>
      </p:sp>
      <p:sp>
        <p:nvSpPr>
          <p:cNvPr id="849" name="Shape 849"/>
          <p:cNvSpPr txBox="1">
            <a:spLocks noGrp="1"/>
          </p:cNvSpPr>
          <p:nvPr>
            <p:ph type="body" idx="2"/>
          </p:nvPr>
        </p:nvSpPr>
        <p:spPr>
          <a:xfrm>
            <a:off x="227013" y="754577"/>
            <a:ext cx="8691562" cy="306045"/>
          </a:xfrm>
          <a:prstGeom prst="rect">
            <a:avLst/>
          </a:prstGeom>
          <a:noFill/>
          <a:ln>
            <a:noFill/>
          </a:ln>
        </p:spPr>
        <p:txBody>
          <a:bodyPr wrap="square" lIns="91425" tIns="45700" rIns="91425" bIns="45700" anchor="t" anchorCtr="0">
            <a:noAutofit/>
          </a:bodyPr>
          <a:lstStyle/>
          <a:p>
            <a:pPr marL="0" marR="0" lvl="0" indent="-114300" algn="l" rtl="0">
              <a:spcBef>
                <a:spcPts val="0"/>
              </a:spcBef>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0" name="Shape 850"/>
          <p:cNvSpPr txBox="1">
            <a:spLocks noGrp="1"/>
          </p:cNvSpPr>
          <p:nvPr>
            <p:ph type="body" idx="3"/>
          </p:nvPr>
        </p:nvSpPr>
        <p:spPr>
          <a:xfrm>
            <a:off x="4627391" y="1282013"/>
            <a:ext cx="4242014" cy="3288406"/>
          </a:xfrm>
          <a:prstGeom prst="rect">
            <a:avLst/>
          </a:prstGeom>
          <a:noFill/>
          <a:ln>
            <a:noFill/>
          </a:ln>
        </p:spPr>
        <p:txBody>
          <a:bodyPr wrap="square" lIns="91425" tIns="45700" rIns="91425" bIns="45700" anchor="t" anchorCtr="0">
            <a:noAutofit/>
          </a:bodyPr>
          <a:lstStyle/>
          <a:p>
            <a:pPr marL="285750" marR="0" lvl="0" indent="-285750" algn="r" rtl="0">
              <a:spcBef>
                <a:spcPts val="0"/>
              </a:spcBef>
              <a:spcAft>
                <a:spcPts val="0"/>
              </a:spcAft>
              <a:buClr>
                <a:schemeClr val="dk1"/>
              </a:buClr>
              <a:buSzPts val="4000"/>
              <a:buFont typeface="Arial"/>
              <a:buNone/>
            </a:pPr>
            <a:endParaRPr sz="4000" b="0" i="0" u="none" strike="noStrike" cap="non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subTitle" idx="1"/>
          </p:nvPr>
        </p:nvSpPr>
        <p:spPr>
          <a:xfrm>
            <a:off x="1371600" y="3930704"/>
            <a:ext cx="6400800" cy="973791"/>
          </a:xfrm>
          <a:prstGeom prst="rect">
            <a:avLst/>
          </a:prstGeom>
          <a:noFill/>
          <a:ln>
            <a:noFill/>
          </a:ln>
        </p:spPr>
        <p:txBody>
          <a:bodyPr wrap="square" lIns="91425" tIns="45700" rIns="91425" bIns="45700" anchor="ctr" anchorCtr="0">
            <a:noAutofit/>
          </a:bodyPr>
          <a:lstStyle/>
          <a:p>
            <a:pPr marL="0" marR="0" lvl="0" indent="-114300" algn="ctr" rtl="0">
              <a:lnSpc>
                <a:spcPct val="120000"/>
              </a:lnSpc>
              <a:spcBef>
                <a:spcPts val="0"/>
              </a:spcBef>
              <a:buClr>
                <a:srgbClr val="3F3F3F"/>
              </a:buClr>
              <a:buSzPts val="1800"/>
              <a:buFont typeface="Arial"/>
              <a:buNone/>
            </a:pPr>
            <a:endParaRPr sz="1800" b="0" i="0" u="none" strike="noStrike" cap="none">
              <a:solidFill>
                <a:srgbClr val="3F3F3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4065</Words>
  <Application>Microsoft Office PowerPoint</Application>
  <PresentationFormat>On-screen Show (16:9)</PresentationFormat>
  <Paragraphs>721</Paragraphs>
  <Slides>91</Slides>
  <Notes>88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Calibri</vt:lpstr>
      <vt:lpstr>Arial</vt:lpstr>
      <vt:lpstr>Century Gothic</vt:lpstr>
      <vt:lpstr>Times New Roman</vt:lpstr>
      <vt:lpstr>Content - No Photos</vt:lpstr>
      <vt:lpstr>PowerPoint Presentation</vt:lpstr>
      <vt:lpstr>Agenda</vt:lpstr>
      <vt:lpstr>Introduction</vt:lpstr>
      <vt:lpstr>PowerPoint Presentation</vt:lpstr>
      <vt:lpstr>Introduction</vt:lpstr>
      <vt:lpstr>Purpose</vt:lpstr>
      <vt:lpstr>Industry</vt:lpstr>
      <vt:lpstr>Size, Growth Rate, Outlook</vt:lpstr>
      <vt:lpstr>Customers</vt:lpstr>
      <vt:lpstr>Goals:</vt:lpstr>
      <vt:lpstr>Corporate Strategy</vt:lpstr>
      <vt:lpstr>Corporate Strategy</vt:lpstr>
      <vt:lpstr>Corporate Strategy</vt:lpstr>
      <vt:lpstr>Business / Service Unit Strategy </vt:lpstr>
      <vt:lpstr>Business/Service Unit Strategy</vt:lpstr>
      <vt:lpstr>IT Strategy</vt:lpstr>
      <vt:lpstr>PowerPoint Presentation</vt:lpstr>
      <vt:lpstr>PowerPoint Presentation</vt:lpstr>
      <vt:lpstr>Objectives Wenpei Wang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Strategy</vt:lpstr>
      <vt:lpstr>PowerPoint Presentation</vt:lpstr>
      <vt:lpstr>PowerPoint Presentation</vt:lpstr>
      <vt:lpstr>PowerPoint Presentation</vt:lpstr>
      <vt:lpstr>PowerPoint Presentation</vt:lpstr>
      <vt:lpstr>PowerPoint Presentation</vt:lpstr>
      <vt:lpstr>PowerPoint Presentation</vt:lpstr>
      <vt:lpstr>Business Intelligence Jianjie Gao </vt:lpstr>
      <vt:lpstr>Compliance Impacts and Needs Jianjie Gao </vt:lpstr>
      <vt:lpstr>Suppliers and alliances Jianjie Gao</vt:lpstr>
      <vt:lpstr>IT Governance-Process &amp; Structure Jianjie Gao</vt:lpstr>
      <vt:lpstr>Risk Management Jianjie Gao</vt:lpstr>
      <vt:lpstr>Risk Management-Aspects Jianjie Gao</vt:lpstr>
      <vt:lpstr>Information Resource Risk Management </vt:lpstr>
      <vt:lpstr>Communication</vt:lpstr>
      <vt:lpstr>PROFESSIONAL ASSESSMENT</vt:lpstr>
      <vt:lpstr>PROFESSIONAL ASSESSMENT</vt:lpstr>
      <vt:lpstr>PROFESSIONAL ASSESSMENT</vt:lpstr>
      <vt:lpstr>Porters 5 forces  1. Rivalry Competition : High Competitors Delivery Process and Brand Value   2. Threat of New Entrants : Low It is difficult for new entrants to earn a reputation and customers are less likely to select for the new delivery companies  3.Bargaining Power of Buyers : Moderate Customers like Amazon and Target will select the service depending upon the flexibility of shipping and cost  4. Bargaining Power of Suppliers: Low USPS maintains a good relationship with suppliers and the suppliers are valued with proper business principles  5.Threat of Substitute Products: Moderate Companies like Amazon and Staples are considering  drone delivery system on their own  </vt:lpstr>
      <vt:lpstr>PowerPoint Presentation</vt:lpstr>
      <vt:lpstr>PowerPoint Presentation</vt:lpstr>
      <vt:lpstr>PowerPoint Presentation</vt:lpstr>
      <vt:lpstr>Market Analysis and Demand </vt:lpstr>
      <vt:lpstr>Target Market</vt:lpstr>
      <vt:lpstr>BCG Matrix</vt:lpstr>
      <vt:lpstr>IT Service Design </vt:lpstr>
      <vt:lpstr>Stages of IT Service Design</vt:lpstr>
      <vt:lpstr>Stages of the Service Design</vt:lpstr>
      <vt:lpstr>Productivity and Innovation</vt:lpstr>
      <vt:lpstr>Service Process</vt:lpstr>
      <vt:lpstr>Service Visualization Through Blueprinting</vt:lpstr>
      <vt:lpstr>Technology Roadmap</vt:lpstr>
      <vt:lpstr>Technology Road map</vt:lpstr>
      <vt:lpstr>Technology Road map</vt:lpstr>
      <vt:lpstr>Technology Road map</vt:lpstr>
      <vt:lpstr>Business Model</vt:lpstr>
      <vt:lpstr>Business Model</vt:lpstr>
      <vt:lpstr>Business Model Alignment</vt:lpstr>
      <vt:lpstr>Business Strategy  </vt:lpstr>
      <vt:lpstr>Functional strategy</vt:lpstr>
      <vt:lpstr>PowerPoint Presentation</vt:lpstr>
      <vt:lpstr>4P'S </vt:lpstr>
      <vt:lpstr>Customers Service </vt:lpstr>
      <vt:lpstr>Promotion</vt:lpstr>
      <vt:lpstr>Implementation strategy </vt:lpstr>
      <vt:lpstr>Internal </vt:lpstr>
      <vt:lpstr>External</vt:lpstr>
      <vt:lpstr>Measurement and Metrics</vt:lpstr>
      <vt:lpstr>PowerPoint Presentation</vt:lpstr>
      <vt:lpstr>Financials</vt:lpstr>
      <vt:lpstr>New Metrics</vt:lpstr>
      <vt:lpstr>Issues</vt:lpstr>
      <vt:lpstr>Government Regulations and Policies (Political and Legal environment)</vt:lpstr>
      <vt:lpstr>Technology environment</vt:lpstr>
      <vt:lpstr>Macroeconomic environment</vt:lpstr>
      <vt:lpstr>Social Environment and Demographic </vt:lpstr>
      <vt:lpstr>Compliance</vt:lpstr>
      <vt:lpstr>Conclusion</vt:lpstr>
      <vt:lpstr>Recommendations</vt:lpstr>
      <vt:lpstr>References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balaji katakam</dc:creator>
  <cp:lastModifiedBy>balaji katakam</cp:lastModifiedBy>
  <cp:revision>4</cp:revision>
  <dcterms:modified xsi:type="dcterms:W3CDTF">2017-12-04T17:07:44Z</dcterms:modified>
</cp:coreProperties>
</file>